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10058400" cy="365760"/>
          </a:xfrm>
          <a:prstGeom prst="rect">
            <a:avLst/>
          </a:prstGeom>
          <a:noFill/>
        </p:spPr>
        <p:txBody>
          <a:bodyPr wrap="square" lIns="0" rIns="0" tIns="0" bIns="0" anchor="t">
            <a:spAutoFit/>
          </a:bodyPr>
          <a:lstStyle/>
          <a:p>
            <a:pPr algn="l"/>
            <a:r>
              <a:rPr sz="1200" b="1">
                <a:solidFill>
                  <a:srgbClr val="C99B2D"/>
                </a:solidFill>
                <a:latin typeface="Calibri"/>
              </a:rPr>
              <a:t>MAT-144 · GRAND CANYON UNIVERSITY · DQ REFERENCE</a:t>
            </a:r>
          </a:p>
        </p:txBody>
      </p:sp>
      <p:sp>
        <p:nvSpPr>
          <p:cNvPr id="4" name="TextBox 3"/>
          <p:cNvSpPr txBox="1"/>
          <p:nvPr/>
        </p:nvSpPr>
        <p:spPr>
          <a:xfrm>
            <a:off x="640080" y="1371600"/>
            <a:ext cx="10058400" cy="1280160"/>
          </a:xfrm>
          <a:prstGeom prst="rect">
            <a:avLst/>
          </a:prstGeom>
          <a:noFill/>
        </p:spPr>
        <p:txBody>
          <a:bodyPr wrap="square" lIns="0" rIns="0" tIns="0" bIns="0" anchor="t">
            <a:spAutoFit/>
          </a:bodyPr>
          <a:lstStyle/>
          <a:p>
            <a:pPr algn="l"/>
            <a:r>
              <a:rPr sz="4800" b="1">
                <a:solidFill>
                  <a:srgbClr val="FFFFFF"/>
                </a:solidFill>
                <a:latin typeface="Calibri"/>
              </a:rPr>
              <a:t>Topic 7 · DQ 2</a:t>
            </a:r>
          </a:p>
        </p:txBody>
      </p:sp>
      <p:sp>
        <p:nvSpPr>
          <p:cNvPr id="5" name="TextBox 4"/>
          <p:cNvSpPr txBox="1"/>
          <p:nvPr/>
        </p:nvSpPr>
        <p:spPr>
          <a:xfrm>
            <a:off x="640080" y="2286000"/>
            <a:ext cx="10058400" cy="731520"/>
          </a:xfrm>
          <a:prstGeom prst="rect">
            <a:avLst/>
          </a:prstGeom>
          <a:noFill/>
        </p:spPr>
        <p:txBody>
          <a:bodyPr wrap="square" lIns="0" rIns="0" tIns="0" bIns="0" anchor="t">
            <a:spAutoFit/>
          </a:bodyPr>
          <a:lstStyle/>
          <a:p>
            <a:pPr algn="l"/>
            <a:r>
              <a:rPr sz="2800" b="1">
                <a:solidFill>
                  <a:srgbClr val="7F4FC9"/>
                </a:solidFill>
                <a:latin typeface="Calibri"/>
              </a:rPr>
              <a:t>The course, in your own words.</a:t>
            </a:r>
          </a:p>
        </p:txBody>
      </p:sp>
      <p:sp>
        <p:nvSpPr>
          <p:cNvPr id="6" name="TextBox 5"/>
          <p:cNvSpPr txBox="1"/>
          <p:nvPr/>
        </p:nvSpPr>
        <p:spPr>
          <a:xfrm>
            <a:off x="640080" y="3108960"/>
            <a:ext cx="10058400" cy="1371600"/>
          </a:xfrm>
          <a:prstGeom prst="rect">
            <a:avLst/>
          </a:prstGeom>
          <a:noFill/>
        </p:spPr>
        <p:txBody>
          <a:bodyPr wrap="square" lIns="0" rIns="0" tIns="0" bIns="0" anchor="t">
            <a:spAutoFit/>
          </a:bodyPr>
          <a:lstStyle/>
          <a:p>
            <a:pPr algn="l"/>
            <a:r>
              <a:rPr sz="1400" b="0">
                <a:solidFill>
                  <a:srgbClr val="CBC4DB"/>
                </a:solidFill>
                <a:latin typeface="Calibri"/>
              </a:rPr>
              <a:t>The last assignment of the course. No spreadsheet. No math problem. Two to three reflective paragraphs about your seven weeks in MAT-144 - most and least favored moments, what exceeded expectations, what could be enhanced. Plus a nudge to complete the End of Course Survey in your GCU portal. The DQ is signed and goes to the class. The EOCS is anonymous and goes to the curriculum committee. Both matter, and they ask slightly different questions.</a:t>
            </a:r>
          </a:p>
        </p:txBody>
      </p:sp>
      <p:sp>
        <p:nvSpPr>
          <p:cNvPr id="7" name="Rounded Rectangle 6"/>
          <p:cNvSpPr/>
          <p:nvPr/>
        </p:nvSpPr>
        <p:spPr>
          <a:xfrm>
            <a:off x="640080" y="4572000"/>
            <a:ext cx="3383280" cy="14630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41248" y="4754880"/>
            <a:ext cx="2926080" cy="274320"/>
          </a:xfrm>
          <a:prstGeom prst="rect">
            <a:avLst/>
          </a:prstGeom>
          <a:noFill/>
        </p:spPr>
        <p:txBody>
          <a:bodyPr wrap="square" lIns="0" rIns="0" tIns="0" bIns="0" anchor="t">
            <a:spAutoFit/>
          </a:bodyPr>
          <a:lstStyle/>
          <a:p>
            <a:pPr algn="l"/>
            <a:r>
              <a:rPr sz="1000" b="1">
                <a:solidFill>
                  <a:srgbClr val="C99B2D"/>
                </a:solidFill>
                <a:latin typeface="Calibri"/>
              </a:rPr>
              <a:t>POINTS</a:t>
            </a:r>
          </a:p>
        </p:txBody>
      </p:sp>
      <p:sp>
        <p:nvSpPr>
          <p:cNvPr id="9" name="TextBox 8"/>
          <p:cNvSpPr txBox="1"/>
          <p:nvPr/>
        </p:nvSpPr>
        <p:spPr>
          <a:xfrm>
            <a:off x="841248" y="5029200"/>
            <a:ext cx="2926080" cy="731520"/>
          </a:xfrm>
          <a:prstGeom prst="rect">
            <a:avLst/>
          </a:prstGeom>
          <a:noFill/>
        </p:spPr>
        <p:txBody>
          <a:bodyPr wrap="square" lIns="0" rIns="0" tIns="0" bIns="0" anchor="t">
            <a:spAutoFit/>
          </a:bodyPr>
          <a:lstStyle/>
          <a:p>
            <a:pPr algn="l"/>
            <a:r>
              <a:rPr sz="4200" b="1">
                <a:solidFill>
                  <a:srgbClr val="FFFFFF"/>
                </a:solidFill>
                <a:latin typeface="Calibri"/>
              </a:rPr>
              <a:t>5</a:t>
            </a:r>
          </a:p>
        </p:txBody>
      </p:sp>
      <p:sp>
        <p:nvSpPr>
          <p:cNvPr id="10" name="TextBox 9"/>
          <p:cNvSpPr txBox="1"/>
          <p:nvPr/>
        </p:nvSpPr>
        <p:spPr>
          <a:xfrm>
            <a:off x="841248" y="5650992"/>
            <a:ext cx="2926080" cy="365760"/>
          </a:xfrm>
          <a:prstGeom prst="rect">
            <a:avLst/>
          </a:prstGeom>
          <a:noFill/>
        </p:spPr>
        <p:txBody>
          <a:bodyPr wrap="square" lIns="0" rIns="0" tIns="0" bIns="0" anchor="t">
            <a:spAutoFit/>
          </a:bodyPr>
          <a:lstStyle/>
          <a:p>
            <a:pPr algn="l"/>
            <a:r>
              <a:rPr sz="1100" b="0">
                <a:solidFill>
                  <a:srgbClr val="CBC4DB"/>
                </a:solidFill>
                <a:latin typeface="Calibri"/>
              </a:rPr>
              <a:t>Discussion grade</a:t>
            </a:r>
          </a:p>
        </p:txBody>
      </p:sp>
      <p:sp>
        <p:nvSpPr>
          <p:cNvPr id="11" name="Rounded Rectangle 10"/>
          <p:cNvSpPr/>
          <p:nvPr/>
        </p:nvSpPr>
        <p:spPr>
          <a:xfrm>
            <a:off x="4251960" y="4572000"/>
            <a:ext cx="3383280" cy="14630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453128" y="4754880"/>
            <a:ext cx="2926080" cy="274320"/>
          </a:xfrm>
          <a:prstGeom prst="rect">
            <a:avLst/>
          </a:prstGeom>
          <a:noFill/>
        </p:spPr>
        <p:txBody>
          <a:bodyPr wrap="square" lIns="0" rIns="0" tIns="0" bIns="0" anchor="t">
            <a:spAutoFit/>
          </a:bodyPr>
          <a:lstStyle/>
          <a:p>
            <a:pPr algn="l"/>
            <a:r>
              <a:rPr sz="1000" b="1">
                <a:solidFill>
                  <a:srgbClr val="C99B2D"/>
                </a:solidFill>
                <a:latin typeface="Calibri"/>
              </a:rPr>
              <a:t>FORMAT</a:t>
            </a:r>
          </a:p>
        </p:txBody>
      </p:sp>
      <p:sp>
        <p:nvSpPr>
          <p:cNvPr id="13" name="TextBox 12"/>
          <p:cNvSpPr txBox="1"/>
          <p:nvPr/>
        </p:nvSpPr>
        <p:spPr>
          <a:xfrm>
            <a:off x="4453128" y="5029200"/>
            <a:ext cx="2926080" cy="731520"/>
          </a:xfrm>
          <a:prstGeom prst="rect">
            <a:avLst/>
          </a:prstGeom>
          <a:noFill/>
        </p:spPr>
        <p:txBody>
          <a:bodyPr wrap="square" lIns="0" rIns="0" tIns="0" bIns="0" anchor="t">
            <a:spAutoFit/>
          </a:bodyPr>
          <a:lstStyle/>
          <a:p>
            <a:pPr algn="l"/>
            <a:r>
              <a:rPr sz="4200" b="1">
                <a:solidFill>
                  <a:srgbClr val="FFFFFF"/>
                </a:solidFill>
                <a:latin typeface="Calibri"/>
              </a:rPr>
              <a:t>.docx</a:t>
            </a:r>
          </a:p>
        </p:txBody>
      </p:sp>
      <p:sp>
        <p:nvSpPr>
          <p:cNvPr id="14" name="TextBox 13"/>
          <p:cNvSpPr txBox="1"/>
          <p:nvPr/>
        </p:nvSpPr>
        <p:spPr>
          <a:xfrm>
            <a:off x="4453128" y="5650992"/>
            <a:ext cx="2926080" cy="365760"/>
          </a:xfrm>
          <a:prstGeom prst="rect">
            <a:avLst/>
          </a:prstGeom>
          <a:noFill/>
        </p:spPr>
        <p:txBody>
          <a:bodyPr wrap="square" lIns="0" rIns="0" tIns="0" bIns="0" anchor="t">
            <a:spAutoFit/>
          </a:bodyPr>
          <a:lstStyle/>
          <a:p>
            <a:pPr algn="l"/>
            <a:r>
              <a:rPr sz="1100" b="0">
                <a:solidFill>
                  <a:srgbClr val="CBC4DB"/>
                </a:solidFill>
                <a:latin typeface="Calibri"/>
              </a:rPr>
              <a:t>Written prose · no Excel</a:t>
            </a:r>
          </a:p>
        </p:txBody>
      </p:sp>
      <p:sp>
        <p:nvSpPr>
          <p:cNvPr id="15" name="Rounded Rectangle 14"/>
          <p:cNvSpPr/>
          <p:nvPr/>
        </p:nvSpPr>
        <p:spPr>
          <a:xfrm>
            <a:off x="7863840" y="4572000"/>
            <a:ext cx="3383280" cy="14630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065008" y="4754880"/>
            <a:ext cx="2926080" cy="274320"/>
          </a:xfrm>
          <a:prstGeom prst="rect">
            <a:avLst/>
          </a:prstGeom>
          <a:noFill/>
        </p:spPr>
        <p:txBody>
          <a:bodyPr wrap="square" lIns="0" rIns="0" tIns="0" bIns="0" anchor="t">
            <a:spAutoFit/>
          </a:bodyPr>
          <a:lstStyle/>
          <a:p>
            <a:pPr algn="l"/>
            <a:r>
              <a:rPr sz="1000" b="1">
                <a:solidFill>
                  <a:srgbClr val="C99B2D"/>
                </a:solidFill>
                <a:latin typeface="Calibri"/>
              </a:rPr>
              <a:t>INITIAL</a:t>
            </a:r>
          </a:p>
        </p:txBody>
      </p:sp>
      <p:sp>
        <p:nvSpPr>
          <p:cNvPr id="17" name="TextBox 16"/>
          <p:cNvSpPr txBox="1"/>
          <p:nvPr/>
        </p:nvSpPr>
        <p:spPr>
          <a:xfrm>
            <a:off x="8065008" y="5029200"/>
            <a:ext cx="2926080" cy="731520"/>
          </a:xfrm>
          <a:prstGeom prst="rect">
            <a:avLst/>
          </a:prstGeom>
          <a:noFill/>
        </p:spPr>
        <p:txBody>
          <a:bodyPr wrap="square" lIns="0" rIns="0" tIns="0" bIns="0" anchor="t">
            <a:spAutoFit/>
          </a:bodyPr>
          <a:lstStyle/>
          <a:p>
            <a:pPr algn="l"/>
            <a:r>
              <a:rPr sz="4200" b="1">
                <a:solidFill>
                  <a:srgbClr val="FFFFFF"/>
                </a:solidFill>
                <a:latin typeface="Calibri"/>
              </a:rPr>
              <a:t>Fri</a:t>
            </a:r>
          </a:p>
        </p:txBody>
      </p:sp>
      <p:sp>
        <p:nvSpPr>
          <p:cNvPr id="18" name="TextBox 17"/>
          <p:cNvSpPr txBox="1"/>
          <p:nvPr/>
        </p:nvSpPr>
        <p:spPr>
          <a:xfrm>
            <a:off x="8065008" y="5650992"/>
            <a:ext cx="2926080" cy="365760"/>
          </a:xfrm>
          <a:prstGeom prst="rect">
            <a:avLst/>
          </a:prstGeom>
          <a:noFill/>
        </p:spPr>
        <p:txBody>
          <a:bodyPr wrap="square" lIns="0" rIns="0" tIns="0" bIns="0" anchor="t">
            <a:spAutoFit/>
          </a:bodyPr>
          <a:lstStyle/>
          <a:p>
            <a:pPr algn="l"/>
            <a:r>
              <a:rPr sz="1100" b="0">
                <a:solidFill>
                  <a:srgbClr val="CBC4DB"/>
                </a:solidFill>
                <a:latin typeface="Calibri"/>
              </a:rPr>
              <a:t>Initial post by Fri · replies by Sun</a:t>
            </a:r>
          </a:p>
        </p:txBody>
      </p:sp>
      <p:sp>
        <p:nvSpPr>
          <p:cNvPr id="19" name="TextBox 18"/>
          <p:cNvSpPr txBox="1"/>
          <p:nvPr/>
        </p:nvSpPr>
        <p:spPr>
          <a:xfrm>
            <a:off x="640080" y="6519672"/>
            <a:ext cx="10058400" cy="274320"/>
          </a:xfrm>
          <a:prstGeom prst="rect">
            <a:avLst/>
          </a:prstGeom>
          <a:noFill/>
        </p:spPr>
        <p:txBody>
          <a:bodyPr wrap="square" lIns="0" rIns="0" tIns="0" bIns="0" anchor="t">
            <a:spAutoFit/>
          </a:bodyPr>
          <a:lstStyle/>
          <a:p>
            <a:pPr algn="l"/>
            <a:r>
              <a:rPr sz="1000" b="0">
                <a:solidFill>
                  <a:srgbClr val="A89FC0"/>
                </a:solidFill>
                <a:latin typeface="Calibri"/>
              </a:rPr>
              <a:t>MAT144.com/topics/7/dq/2  ·  Companion teaching panels on the live page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7 · DQ 2</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Written course closer - two to three paragraphs · most &amp; least favored · EOCS</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T7 DQ 2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2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01 — WHY THIS DQ EXISTS</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The course's closing assignment.</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Two to three paragraphs. Honest, specific, signed - not anonymous.</a:t>
            </a:r>
          </a:p>
        </p:txBody>
      </p:sp>
      <p:sp>
        <p:nvSpPr>
          <p:cNvPr id="13" name="TextBox 12"/>
          <p:cNvSpPr txBox="1"/>
          <p:nvPr/>
        </p:nvSpPr>
        <p:spPr>
          <a:xfrm>
            <a:off x="457200" y="3108960"/>
            <a:ext cx="6858000" cy="2423160"/>
          </a:xfrm>
          <a:prstGeom prst="rect">
            <a:avLst/>
          </a:prstGeom>
          <a:noFill/>
        </p:spPr>
        <p:txBody>
          <a:bodyPr wrap="square" lIns="0" rIns="0" tIns="0" bIns="0" anchor="t">
            <a:spAutoFit/>
          </a:bodyPr>
          <a:lstStyle/>
          <a:p>
            <a:pPr algn="l"/>
            <a:r>
              <a:rPr sz="1400" b="0">
                <a:solidFill>
                  <a:srgbClr val="1A1628"/>
                </a:solidFill>
                <a:latin typeface="Calibri"/>
              </a:rPr>
              <a:t>Every other DQ in this course is a spreadsheet or a math problem. This one is not. You write two to three paragraphs of reflection on the seven weeks just behind you - what worked, what didn't, what surprised you. The DQ is signed and your classmates and instructor read it. The complementary End of Course Survey in your GCU portal is anonymous and goes to the program's curriculum committee. Different audience, slightly different questions. Both matter.
The single biggest factor in whether your reflection is useful is specificity. "Topic 4 was hard but rewarding" is fine; "The L4.2 amortization formula clicked when I noticed the negative exponent in the denominator" is much more useful - both for the instructor reading it and for the classmates about to reply. Name lessons. Name moments. Name what changed for you.</a:t>
            </a:r>
          </a:p>
        </p:txBody>
      </p:sp>
      <p:sp>
        <p:nvSpPr>
          <p:cNvPr id="14" name="Rounded Rectangle 13"/>
          <p:cNvSpPr/>
          <p:nvPr/>
        </p:nvSpPr>
        <p:spPr>
          <a:xfrm>
            <a:off x="7772400" y="3108960"/>
            <a:ext cx="3931920" cy="2423160"/>
          </a:xfrm>
          <a:prstGeom prst="roundRect">
            <a:avLst>
              <a:gd name="adj" fmla="val 6000"/>
            </a:avLst>
          </a:prstGeom>
          <a:solidFill>
            <a:srgbClr val="FCEBC8"/>
          </a:solidFill>
          <a:ln w="10160">
            <a:solidFill>
              <a:srgbClr val="E0B8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001000" y="3273552"/>
            <a:ext cx="3474720" cy="274320"/>
          </a:xfrm>
          <a:prstGeom prst="rect">
            <a:avLst/>
          </a:prstGeom>
          <a:noFill/>
        </p:spPr>
        <p:txBody>
          <a:bodyPr wrap="square" lIns="0" rIns="0" tIns="0" bIns="0" anchor="t">
            <a:spAutoFit/>
          </a:bodyPr>
          <a:lstStyle/>
          <a:p>
            <a:pPr algn="l"/>
            <a:r>
              <a:rPr sz="1000" b="1">
                <a:solidFill>
                  <a:srgbClr val="C99B2D"/>
                </a:solidFill>
                <a:latin typeface="Calibri"/>
              </a:rPr>
              <a:t>▸ CONNECTS TO</a:t>
            </a:r>
          </a:p>
        </p:txBody>
      </p:sp>
      <p:sp>
        <p:nvSpPr>
          <p:cNvPr id="16" name="TextBox 15"/>
          <p:cNvSpPr txBox="1"/>
          <p:nvPr/>
        </p:nvSpPr>
        <p:spPr>
          <a:xfrm>
            <a:off x="8001000" y="3584448"/>
            <a:ext cx="3474720" cy="1828800"/>
          </a:xfrm>
          <a:prstGeom prst="rect">
            <a:avLst/>
          </a:prstGeom>
          <a:noFill/>
        </p:spPr>
        <p:txBody>
          <a:bodyPr wrap="square" lIns="0" rIns="0" tIns="0" bIns="0" anchor="t">
            <a:spAutoFit/>
          </a:bodyPr>
          <a:lstStyle/>
          <a:p>
            <a:pPr algn="l"/>
            <a:r>
              <a:rPr sz="1200" b="0">
                <a:solidFill>
                  <a:srgbClr val="1A1628"/>
                </a:solidFill>
                <a:latin typeface="Calibri"/>
              </a:rPr>
              <a:t>Across seven topics you have built tools that recur in adult financial life: reading a paycheck, computing the math behind any loan or savings vehicle, summarizing a data set, estimating expected value, reading a poll headline, tracking an investment portfolio. The math is yours for life now. This DQ is the small but real way to close the loop on the experience and help shape the version of the course that comes next.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7 · DQ 2</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Written course closer - two to three paragraphs · most &amp; least favored · EOCS</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T7 DQ 2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3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02 — THE MATH BEHIND IT</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What a substantive reflection actually contains.</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Four ingredients - the difference between a 4-out-of-5 post and a 5-out-of-5.</a:t>
            </a:r>
          </a:p>
        </p:txBody>
      </p:sp>
      <p:sp>
        <p:nvSpPr>
          <p:cNvPr id="13" name="Rounded Rectangle 12"/>
          <p:cNvSpPr/>
          <p:nvPr/>
        </p:nvSpPr>
        <p:spPr>
          <a:xfrm>
            <a:off x="640080" y="2880360"/>
            <a:ext cx="5362956" cy="96012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41248" y="2971800"/>
            <a:ext cx="4960620" cy="228600"/>
          </a:xfrm>
          <a:prstGeom prst="rect">
            <a:avLst/>
          </a:prstGeom>
          <a:noFill/>
        </p:spPr>
        <p:txBody>
          <a:bodyPr wrap="square" lIns="0" rIns="0" tIns="0" bIns="0" anchor="t">
            <a:spAutoFit/>
          </a:bodyPr>
          <a:lstStyle/>
          <a:p>
            <a:pPr algn="l"/>
            <a:r>
              <a:rPr sz="950" b="1">
                <a:solidFill>
                  <a:srgbClr val="522398"/>
                </a:solidFill>
                <a:latin typeface="Calibri"/>
              </a:rPr>
              <a:t>INGREDIENT 1 · SPECIFICITY</a:t>
            </a:r>
          </a:p>
        </p:txBody>
      </p:sp>
      <p:sp>
        <p:nvSpPr>
          <p:cNvPr id="15" name="TextBox 14"/>
          <p:cNvSpPr txBox="1"/>
          <p:nvPr/>
        </p:nvSpPr>
        <p:spPr>
          <a:xfrm>
            <a:off x="841248" y="3209544"/>
            <a:ext cx="4960620" cy="365760"/>
          </a:xfrm>
          <a:prstGeom prst="rect">
            <a:avLst/>
          </a:prstGeom>
          <a:noFill/>
        </p:spPr>
        <p:txBody>
          <a:bodyPr wrap="square" lIns="0" rIns="0" tIns="0" bIns="0" anchor="t">
            <a:spAutoFit/>
          </a:bodyPr>
          <a:lstStyle/>
          <a:p>
            <a:pPr algn="ctr"/>
            <a:r>
              <a:rPr sz="1600" b="1">
                <a:solidFill>
                  <a:srgbClr val="2E1257"/>
                </a:solidFill>
                <a:latin typeface="Consolas"/>
              </a:rPr>
              <a:t>name a lesson, a moment, a formula</a:t>
            </a:r>
          </a:p>
        </p:txBody>
      </p:sp>
      <p:sp>
        <p:nvSpPr>
          <p:cNvPr id="16" name="TextBox 15"/>
          <p:cNvSpPr txBox="1"/>
          <p:nvPr/>
        </p:nvSpPr>
        <p:spPr>
          <a:xfrm>
            <a:off x="841248" y="3557016"/>
            <a:ext cx="4960620" cy="256032"/>
          </a:xfrm>
          <a:prstGeom prst="rect">
            <a:avLst/>
          </a:prstGeom>
          <a:noFill/>
        </p:spPr>
        <p:txBody>
          <a:bodyPr wrap="square" lIns="0" rIns="0" tIns="0" bIns="0" anchor="t">
            <a:spAutoFit/>
          </a:bodyPr>
          <a:lstStyle/>
          <a:p>
            <a:pPr algn="ctr"/>
            <a:r>
              <a:rPr sz="1000" b="0" i="1">
                <a:solidFill>
                  <a:srgbClr val="6B6878"/>
                </a:solidFill>
                <a:latin typeface="Calibri"/>
              </a:rPr>
              <a:t>"L4.2 amortization" beats "Topic 4 was rewarding" every time.</a:t>
            </a:r>
          </a:p>
        </p:txBody>
      </p:sp>
      <p:sp>
        <p:nvSpPr>
          <p:cNvPr id="17" name="Rounded Rectangle 16"/>
          <p:cNvSpPr/>
          <p:nvPr/>
        </p:nvSpPr>
        <p:spPr>
          <a:xfrm>
            <a:off x="6185916" y="2880360"/>
            <a:ext cx="5362956" cy="96012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387084" y="2971800"/>
            <a:ext cx="4960620" cy="228600"/>
          </a:xfrm>
          <a:prstGeom prst="rect">
            <a:avLst/>
          </a:prstGeom>
          <a:noFill/>
        </p:spPr>
        <p:txBody>
          <a:bodyPr wrap="square" lIns="0" rIns="0" tIns="0" bIns="0" anchor="t">
            <a:spAutoFit/>
          </a:bodyPr>
          <a:lstStyle/>
          <a:p>
            <a:pPr algn="l"/>
            <a:r>
              <a:rPr sz="950" b="1">
                <a:solidFill>
                  <a:srgbClr val="522398"/>
                </a:solidFill>
                <a:latin typeface="Calibri"/>
              </a:rPr>
              <a:t>INGREDIENT 2 · BOTH HALVES</a:t>
            </a:r>
          </a:p>
        </p:txBody>
      </p:sp>
      <p:sp>
        <p:nvSpPr>
          <p:cNvPr id="19" name="TextBox 18"/>
          <p:cNvSpPr txBox="1"/>
          <p:nvPr/>
        </p:nvSpPr>
        <p:spPr>
          <a:xfrm>
            <a:off x="6387084" y="3209544"/>
            <a:ext cx="4960620" cy="365760"/>
          </a:xfrm>
          <a:prstGeom prst="rect">
            <a:avLst/>
          </a:prstGeom>
          <a:noFill/>
        </p:spPr>
        <p:txBody>
          <a:bodyPr wrap="square" lIns="0" rIns="0" tIns="0" bIns="0" anchor="t">
            <a:spAutoFit/>
          </a:bodyPr>
          <a:lstStyle/>
          <a:p>
            <a:pPr algn="ctr"/>
            <a:r>
              <a:rPr sz="1600" b="1">
                <a:solidFill>
                  <a:srgbClr val="2E1257"/>
                </a:solidFill>
                <a:latin typeface="Consolas"/>
              </a:rPr>
              <a:t>most favored AND least favored</a:t>
            </a:r>
          </a:p>
        </p:txBody>
      </p:sp>
      <p:sp>
        <p:nvSpPr>
          <p:cNvPr id="20" name="TextBox 19"/>
          <p:cNvSpPr txBox="1"/>
          <p:nvPr/>
        </p:nvSpPr>
        <p:spPr>
          <a:xfrm>
            <a:off x="6387084" y="3557016"/>
            <a:ext cx="4960620" cy="256032"/>
          </a:xfrm>
          <a:prstGeom prst="rect">
            <a:avLst/>
          </a:prstGeom>
          <a:noFill/>
        </p:spPr>
        <p:txBody>
          <a:bodyPr wrap="square" lIns="0" rIns="0" tIns="0" bIns="0" anchor="t">
            <a:spAutoFit/>
          </a:bodyPr>
          <a:lstStyle/>
          <a:p>
            <a:pPr algn="ctr"/>
            <a:r>
              <a:rPr sz="1000" b="0" i="1">
                <a:solidFill>
                  <a:srgbClr val="6B6878"/>
                </a:solidFill>
                <a:latin typeface="Calibri"/>
              </a:rPr>
              <a:t>Address both. Lopsided is fine; one-sided is not.</a:t>
            </a:r>
          </a:p>
        </p:txBody>
      </p:sp>
      <p:sp>
        <p:nvSpPr>
          <p:cNvPr id="21" name="Rounded Rectangle 20"/>
          <p:cNvSpPr/>
          <p:nvPr/>
        </p:nvSpPr>
        <p:spPr>
          <a:xfrm>
            <a:off x="640080" y="4023360"/>
            <a:ext cx="5362956" cy="96012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841248" y="4114800"/>
            <a:ext cx="4960620" cy="228600"/>
          </a:xfrm>
          <a:prstGeom prst="rect">
            <a:avLst/>
          </a:prstGeom>
          <a:noFill/>
        </p:spPr>
        <p:txBody>
          <a:bodyPr wrap="square" lIns="0" rIns="0" tIns="0" bIns="0" anchor="t">
            <a:spAutoFit/>
          </a:bodyPr>
          <a:lstStyle/>
          <a:p>
            <a:pPr algn="l"/>
            <a:r>
              <a:rPr sz="950" b="1">
                <a:solidFill>
                  <a:srgbClr val="522398"/>
                </a:solidFill>
                <a:latin typeface="Calibri"/>
              </a:rPr>
              <a:t>INGREDIENT 3 · PROSE</a:t>
            </a:r>
          </a:p>
        </p:txBody>
      </p:sp>
      <p:sp>
        <p:nvSpPr>
          <p:cNvPr id="23" name="TextBox 22"/>
          <p:cNvSpPr txBox="1"/>
          <p:nvPr/>
        </p:nvSpPr>
        <p:spPr>
          <a:xfrm>
            <a:off x="841248" y="4352544"/>
            <a:ext cx="4960620" cy="365760"/>
          </a:xfrm>
          <a:prstGeom prst="rect">
            <a:avLst/>
          </a:prstGeom>
          <a:noFill/>
        </p:spPr>
        <p:txBody>
          <a:bodyPr wrap="square" lIns="0" rIns="0" tIns="0" bIns="0" anchor="t">
            <a:spAutoFit/>
          </a:bodyPr>
          <a:lstStyle/>
          <a:p>
            <a:pPr algn="ctr"/>
            <a:r>
              <a:rPr sz="1600" b="1">
                <a:solidFill>
                  <a:srgbClr val="2E1257"/>
                </a:solidFill>
                <a:latin typeface="Consolas"/>
              </a:rPr>
              <a:t>paragraphs, not bullet lists</a:t>
            </a:r>
          </a:p>
        </p:txBody>
      </p:sp>
      <p:sp>
        <p:nvSpPr>
          <p:cNvPr id="24" name="TextBox 23"/>
          <p:cNvSpPr txBox="1"/>
          <p:nvPr/>
        </p:nvSpPr>
        <p:spPr>
          <a:xfrm>
            <a:off x="841248" y="4700016"/>
            <a:ext cx="4960620" cy="256032"/>
          </a:xfrm>
          <a:prstGeom prst="rect">
            <a:avLst/>
          </a:prstGeom>
          <a:noFill/>
        </p:spPr>
        <p:txBody>
          <a:bodyPr wrap="square" lIns="0" rIns="0" tIns="0" bIns="0" anchor="t">
            <a:spAutoFit/>
          </a:bodyPr>
          <a:lstStyle/>
          <a:p>
            <a:pPr algn="ctr"/>
            <a:r>
              <a:rPr sz="1000" b="0" i="1">
                <a:solidFill>
                  <a:srgbClr val="6B6878"/>
                </a:solidFill>
                <a:latin typeface="Calibri"/>
              </a:rPr>
              <a:t>Flowing sentences. The rubric scores cohesion.</a:t>
            </a:r>
          </a:p>
        </p:txBody>
      </p:sp>
      <p:sp>
        <p:nvSpPr>
          <p:cNvPr id="25" name="Rounded Rectangle 24"/>
          <p:cNvSpPr/>
          <p:nvPr/>
        </p:nvSpPr>
        <p:spPr>
          <a:xfrm>
            <a:off x="6185916" y="4023360"/>
            <a:ext cx="5362956" cy="96012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6387084" y="4114800"/>
            <a:ext cx="4960620" cy="228600"/>
          </a:xfrm>
          <a:prstGeom prst="rect">
            <a:avLst/>
          </a:prstGeom>
          <a:noFill/>
        </p:spPr>
        <p:txBody>
          <a:bodyPr wrap="square" lIns="0" rIns="0" tIns="0" bIns="0" anchor="t">
            <a:spAutoFit/>
          </a:bodyPr>
          <a:lstStyle/>
          <a:p>
            <a:pPr algn="l"/>
            <a:r>
              <a:rPr sz="950" b="1">
                <a:solidFill>
                  <a:srgbClr val="522398"/>
                </a:solidFill>
                <a:latin typeface="Calibri"/>
              </a:rPr>
              <a:t>INGREDIENT 4 · EOCS</a:t>
            </a:r>
          </a:p>
        </p:txBody>
      </p:sp>
      <p:sp>
        <p:nvSpPr>
          <p:cNvPr id="27" name="TextBox 26"/>
          <p:cNvSpPr txBox="1"/>
          <p:nvPr/>
        </p:nvSpPr>
        <p:spPr>
          <a:xfrm>
            <a:off x="6387084" y="4352544"/>
            <a:ext cx="4960620" cy="365760"/>
          </a:xfrm>
          <a:prstGeom prst="rect">
            <a:avLst/>
          </a:prstGeom>
          <a:noFill/>
        </p:spPr>
        <p:txBody>
          <a:bodyPr wrap="square" lIns="0" rIns="0" tIns="0" bIns="0" anchor="t">
            <a:spAutoFit/>
          </a:bodyPr>
          <a:lstStyle/>
          <a:p>
            <a:pPr algn="ctr"/>
            <a:r>
              <a:rPr sz="1600" b="1">
                <a:solidFill>
                  <a:srgbClr val="2E1257"/>
                </a:solidFill>
                <a:latin typeface="Consolas"/>
              </a:rPr>
              <a:t>complete the anonymous survey too</a:t>
            </a:r>
          </a:p>
        </p:txBody>
      </p:sp>
      <p:sp>
        <p:nvSpPr>
          <p:cNvPr id="28" name="TextBox 27"/>
          <p:cNvSpPr txBox="1"/>
          <p:nvPr/>
        </p:nvSpPr>
        <p:spPr>
          <a:xfrm>
            <a:off x="6387084" y="4700016"/>
            <a:ext cx="4960620" cy="256032"/>
          </a:xfrm>
          <a:prstGeom prst="rect">
            <a:avLst/>
          </a:prstGeom>
          <a:noFill/>
        </p:spPr>
        <p:txBody>
          <a:bodyPr wrap="square" lIns="0" rIns="0" tIns="0" bIns="0" anchor="t">
            <a:spAutoFit/>
          </a:bodyPr>
          <a:lstStyle/>
          <a:p>
            <a:pPr algn="ctr"/>
            <a:r>
              <a:rPr sz="1000" b="0" i="1">
                <a:solidFill>
                  <a:srgbClr val="6B6878"/>
                </a:solidFill>
                <a:latin typeface="Calibri"/>
              </a:rPr>
              <a:t>Different audience, different questions. Both matter.</a:t>
            </a:r>
          </a:p>
        </p:txBody>
      </p:sp>
      <p:sp>
        <p:nvSpPr>
          <p:cNvPr id="29" name="TextBox 28"/>
          <p:cNvSpPr txBox="1"/>
          <p:nvPr/>
        </p:nvSpPr>
        <p:spPr>
          <a:xfrm>
            <a:off x="457200" y="5074920"/>
            <a:ext cx="11247120" cy="457200"/>
          </a:xfrm>
          <a:prstGeom prst="rect">
            <a:avLst/>
          </a:prstGeom>
          <a:noFill/>
        </p:spPr>
        <p:txBody>
          <a:bodyPr wrap="square" lIns="0" rIns="0" tIns="0" bIns="0" anchor="t">
            <a:spAutoFit/>
          </a:bodyPr>
          <a:lstStyle/>
          <a:p>
            <a:pPr algn="l"/>
            <a:r>
              <a:rPr sz="1150" b="0">
                <a:solidFill>
                  <a:srgbClr val="1A1628"/>
                </a:solidFill>
                <a:latin typeface="Calibri"/>
              </a:rPr>
              <a:t>These four ingredients are the difference between a reflection that helps shape next year's course and one the instructor can't act on. Specificity is the single biggest factor - vague generalities like "the course was good" can't change anything, but "the L4.2 worked example finally made the amortization formula click" tells the instructor exactly what to keep. Both halves matters because the constructive-criticism half is often the higher-impact one. Prose over lists because the rubric scores cohesion separately. And the EOCS because the anonymous channel reaches a different room - your DQ goes to classmates and the instructor; the survey goes to the program committee.</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7 · DQ 2</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Written course closer - two to three paragraphs · most &amp; least favored · EOCS</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T7 DQ 2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4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03 — HOW IT WORKS IN EXCEL</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How to structure your reflection.</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Three parts. Flowing prose. Specific examples in every paragraph.</a:t>
            </a:r>
          </a:p>
        </p:txBody>
      </p:sp>
      <p:sp>
        <p:nvSpPr>
          <p:cNvPr id="13" name="Rounded Rectangle 12"/>
          <p:cNvSpPr/>
          <p:nvPr/>
        </p:nvSpPr>
        <p:spPr>
          <a:xfrm>
            <a:off x="640080" y="2880360"/>
            <a:ext cx="3483864" cy="219456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914400" y="3063240"/>
            <a:ext cx="2935224" cy="274320"/>
          </a:xfrm>
          <a:prstGeom prst="rect">
            <a:avLst/>
          </a:prstGeom>
          <a:noFill/>
        </p:spPr>
        <p:txBody>
          <a:bodyPr wrap="square" lIns="0" rIns="0" tIns="0" bIns="0" anchor="t">
            <a:spAutoFit/>
          </a:bodyPr>
          <a:lstStyle/>
          <a:p>
            <a:pPr algn="l"/>
            <a:r>
              <a:rPr sz="1050" b="1">
                <a:solidFill>
                  <a:srgbClr val="522398"/>
                </a:solidFill>
                <a:latin typeface="Calibri"/>
              </a:rPr>
              <a:t>§1 · REFLECT</a:t>
            </a:r>
          </a:p>
        </p:txBody>
      </p:sp>
      <p:sp>
        <p:nvSpPr>
          <p:cNvPr id="15" name="TextBox 14"/>
          <p:cNvSpPr txBox="1"/>
          <p:nvPr/>
        </p:nvSpPr>
        <p:spPr>
          <a:xfrm>
            <a:off x="914400" y="3355848"/>
            <a:ext cx="2935224" cy="502920"/>
          </a:xfrm>
          <a:prstGeom prst="rect">
            <a:avLst/>
          </a:prstGeom>
          <a:noFill/>
        </p:spPr>
        <p:txBody>
          <a:bodyPr wrap="square" lIns="0" rIns="0" tIns="0" bIns="0" anchor="t">
            <a:spAutoFit/>
          </a:bodyPr>
          <a:lstStyle/>
          <a:p>
            <a:pPr algn="l"/>
            <a:r>
              <a:rPr sz="1550" b="1">
                <a:solidFill>
                  <a:srgbClr val="2E1257"/>
                </a:solidFill>
                <a:latin typeface="Calibri"/>
              </a:rPr>
              <a:t>Specific moments, not generalities.</a:t>
            </a:r>
          </a:p>
        </p:txBody>
      </p:sp>
      <p:sp>
        <p:nvSpPr>
          <p:cNvPr id="16" name="TextBox 15"/>
          <p:cNvSpPr txBox="1"/>
          <p:nvPr/>
        </p:nvSpPr>
        <p:spPr>
          <a:xfrm>
            <a:off x="914400" y="3840480"/>
            <a:ext cx="2935224" cy="1097280"/>
          </a:xfrm>
          <a:prstGeom prst="rect">
            <a:avLst/>
          </a:prstGeom>
          <a:noFill/>
        </p:spPr>
        <p:txBody>
          <a:bodyPr wrap="square" lIns="0" rIns="0" tIns="0" bIns="0" anchor="t">
            <a:spAutoFit/>
          </a:bodyPr>
          <a:lstStyle/>
          <a:p>
            <a:pPr algn="l"/>
            <a:r>
              <a:rPr sz="1150" b="0">
                <a:solidFill>
                  <a:srgbClr val="1A1628"/>
                </a:solidFill>
                <a:latin typeface="Calibri"/>
              </a:rPr>
              <a:t>Name a particular lesson, DQ, or moment. "The L4.2 amortization formula clicked when I noticed the negative exponent" beats "Topic 4 was rewarding." Two to three paragraphs - long enough for real examples, short enough to write thoughtfully.</a:t>
            </a:r>
          </a:p>
        </p:txBody>
      </p:sp>
      <p:sp>
        <p:nvSpPr>
          <p:cNvPr id="17" name="Rounded Rectangle 16"/>
          <p:cNvSpPr/>
          <p:nvPr/>
        </p:nvSpPr>
        <p:spPr>
          <a:xfrm>
            <a:off x="4352544" y="2880360"/>
            <a:ext cx="3483864" cy="219456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626864" y="3063240"/>
            <a:ext cx="2935224" cy="274320"/>
          </a:xfrm>
          <a:prstGeom prst="rect">
            <a:avLst/>
          </a:prstGeom>
          <a:noFill/>
        </p:spPr>
        <p:txBody>
          <a:bodyPr wrap="square" lIns="0" rIns="0" tIns="0" bIns="0" anchor="t">
            <a:spAutoFit/>
          </a:bodyPr>
          <a:lstStyle/>
          <a:p>
            <a:pPr algn="l"/>
            <a:r>
              <a:rPr sz="1050" b="1">
                <a:solidFill>
                  <a:srgbClr val="522398"/>
                </a:solidFill>
                <a:latin typeface="Calibri"/>
              </a:rPr>
              <a:t>§2 · BOTH HALVES</a:t>
            </a:r>
          </a:p>
        </p:txBody>
      </p:sp>
      <p:sp>
        <p:nvSpPr>
          <p:cNvPr id="19" name="TextBox 18"/>
          <p:cNvSpPr txBox="1"/>
          <p:nvPr/>
        </p:nvSpPr>
        <p:spPr>
          <a:xfrm>
            <a:off x="4626864" y="3355848"/>
            <a:ext cx="2935224" cy="502920"/>
          </a:xfrm>
          <a:prstGeom prst="rect">
            <a:avLst/>
          </a:prstGeom>
          <a:noFill/>
        </p:spPr>
        <p:txBody>
          <a:bodyPr wrap="square" lIns="0" rIns="0" tIns="0" bIns="0" anchor="t">
            <a:spAutoFit/>
          </a:bodyPr>
          <a:lstStyle/>
          <a:p>
            <a:pPr algn="l"/>
            <a:r>
              <a:rPr sz="1550" b="1">
                <a:solidFill>
                  <a:srgbClr val="2E1257"/>
                </a:solidFill>
                <a:latin typeface="Calibri"/>
              </a:rPr>
              <a:t>Most favored AND least favored.</a:t>
            </a:r>
          </a:p>
        </p:txBody>
      </p:sp>
      <p:sp>
        <p:nvSpPr>
          <p:cNvPr id="20" name="TextBox 19"/>
          <p:cNvSpPr txBox="1"/>
          <p:nvPr/>
        </p:nvSpPr>
        <p:spPr>
          <a:xfrm>
            <a:off x="4626864" y="3840480"/>
            <a:ext cx="2935224" cy="1097280"/>
          </a:xfrm>
          <a:prstGeom prst="rect">
            <a:avLst/>
          </a:prstGeom>
          <a:noFill/>
        </p:spPr>
        <p:txBody>
          <a:bodyPr wrap="square" lIns="0" rIns="0" tIns="0" bIns="0" anchor="t">
            <a:spAutoFit/>
          </a:bodyPr>
          <a:lstStyle/>
          <a:p>
            <a:pPr algn="l"/>
            <a:r>
              <a:rPr sz="1150" b="0">
                <a:solidFill>
                  <a:srgbClr val="1A1628"/>
                </a:solidFill>
                <a:latin typeface="Calibri"/>
              </a:rPr>
              <a:t>The prompt asks for both. Address both halves rather than only praising or only complaining - lopsided is fine, one-sided is not. The constructive-criticism half is often the more impactful one for next year's students.</a:t>
            </a:r>
          </a:p>
        </p:txBody>
      </p:sp>
      <p:sp>
        <p:nvSpPr>
          <p:cNvPr id="21" name="Rounded Rectangle 20"/>
          <p:cNvSpPr/>
          <p:nvPr/>
        </p:nvSpPr>
        <p:spPr>
          <a:xfrm>
            <a:off x="8065008" y="2880360"/>
            <a:ext cx="3483864" cy="219456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8339328" y="3063240"/>
            <a:ext cx="2935224" cy="274320"/>
          </a:xfrm>
          <a:prstGeom prst="rect">
            <a:avLst/>
          </a:prstGeom>
          <a:noFill/>
        </p:spPr>
        <p:txBody>
          <a:bodyPr wrap="square" lIns="0" rIns="0" tIns="0" bIns="0" anchor="t">
            <a:spAutoFit/>
          </a:bodyPr>
          <a:lstStyle/>
          <a:p>
            <a:pPr algn="l"/>
            <a:r>
              <a:rPr sz="1050" b="1">
                <a:solidFill>
                  <a:srgbClr val="522398"/>
                </a:solidFill>
                <a:latin typeface="Calibri"/>
              </a:rPr>
              <a:t>§3 · EOCS</a:t>
            </a:r>
          </a:p>
        </p:txBody>
      </p:sp>
      <p:sp>
        <p:nvSpPr>
          <p:cNvPr id="23" name="TextBox 22"/>
          <p:cNvSpPr txBox="1"/>
          <p:nvPr/>
        </p:nvSpPr>
        <p:spPr>
          <a:xfrm>
            <a:off x="8339328" y="3355848"/>
            <a:ext cx="2935224" cy="502920"/>
          </a:xfrm>
          <a:prstGeom prst="rect">
            <a:avLst/>
          </a:prstGeom>
          <a:noFill/>
        </p:spPr>
        <p:txBody>
          <a:bodyPr wrap="square" lIns="0" rIns="0" tIns="0" bIns="0" anchor="t">
            <a:spAutoFit/>
          </a:bodyPr>
          <a:lstStyle/>
          <a:p>
            <a:pPr algn="l"/>
            <a:r>
              <a:rPr sz="1550" b="1">
                <a:solidFill>
                  <a:srgbClr val="2E1257"/>
                </a:solidFill>
                <a:latin typeface="Calibri"/>
              </a:rPr>
              <a:t>The anonymous companion.</a:t>
            </a:r>
          </a:p>
        </p:txBody>
      </p:sp>
      <p:sp>
        <p:nvSpPr>
          <p:cNvPr id="24" name="TextBox 23"/>
          <p:cNvSpPr txBox="1"/>
          <p:nvPr/>
        </p:nvSpPr>
        <p:spPr>
          <a:xfrm>
            <a:off x="8339328" y="3840480"/>
            <a:ext cx="2935224" cy="1097280"/>
          </a:xfrm>
          <a:prstGeom prst="rect">
            <a:avLst/>
          </a:prstGeom>
          <a:noFill/>
        </p:spPr>
        <p:txBody>
          <a:bodyPr wrap="square" lIns="0" rIns="0" tIns="0" bIns="0" anchor="t">
            <a:spAutoFit/>
          </a:bodyPr>
          <a:lstStyle/>
          <a:p>
            <a:pPr algn="l"/>
            <a:r>
              <a:rPr sz="1150" b="0">
                <a:solidFill>
                  <a:srgbClr val="1A1628"/>
                </a:solidFill>
                <a:latin typeface="Calibri"/>
              </a:rPr>
              <a:t>Complete the End of Course Survey in your GCU student portal. Anonymous, 10 to 15 minutes, goes to the program's curriculum committee. Your DQ goes to classmates and instructor; the EOCS reaches a different room. Both matter.</a:t>
            </a:r>
          </a:p>
        </p:txBody>
      </p:sp>
      <p:sp>
        <p:nvSpPr>
          <p:cNvPr id="25" name="TextBox 24"/>
          <p:cNvSpPr txBox="1"/>
          <p:nvPr/>
        </p:nvSpPr>
        <p:spPr>
          <a:xfrm>
            <a:off x="640080" y="5166360"/>
            <a:ext cx="10908792" cy="365760"/>
          </a:xfrm>
          <a:prstGeom prst="rect">
            <a:avLst/>
          </a:prstGeom>
          <a:noFill/>
        </p:spPr>
        <p:txBody>
          <a:bodyPr wrap="square" lIns="0" rIns="0" tIns="0" bIns="0" anchor="t">
            <a:spAutoFit/>
          </a:bodyPr>
          <a:lstStyle/>
          <a:p>
            <a:pPr algn="l"/>
            <a:r>
              <a:rPr sz="1050" b="0">
                <a:solidFill>
                  <a:srgbClr val="6B6878"/>
                </a:solidFill>
                <a:latin typeface="Calibri"/>
              </a:rPr>
              <a:t>Download Topic_7_DQ_2.docx as your canvas. Write flowing paragraphs, name specific lessons, aim for specificity over polite generalities. Post by Friday; reply to two classmates by Sunday.</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7 · DQ 2</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Written course closer - two to three paragraphs · most &amp; least favored · EOCS</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T7 DQ 2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5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04 — A WORKED EXAMPLE</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Four moves, written once.</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Open the doc · pick concrete moments · write the prose · post and survey.</a:t>
            </a:r>
          </a:p>
        </p:txBody>
      </p:sp>
      <p:sp>
        <p:nvSpPr>
          <p:cNvPr id="13" name="Oval 12"/>
          <p:cNvSpPr/>
          <p:nvPr/>
        </p:nvSpPr>
        <p:spPr>
          <a:xfrm>
            <a:off x="594360" y="310896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1</a:t>
            </a:r>
          </a:p>
        </p:txBody>
      </p:sp>
      <p:sp>
        <p:nvSpPr>
          <p:cNvPr id="14" name="TextBox 13"/>
          <p:cNvSpPr txBox="1"/>
          <p:nvPr/>
        </p:nvSpPr>
        <p:spPr>
          <a:xfrm>
            <a:off x="1143000" y="3090672"/>
            <a:ext cx="4937760" cy="320040"/>
          </a:xfrm>
          <a:prstGeom prst="rect">
            <a:avLst/>
          </a:prstGeom>
          <a:noFill/>
        </p:spPr>
        <p:txBody>
          <a:bodyPr wrap="square" lIns="0" rIns="0" tIns="0" bIns="0" anchor="t">
            <a:spAutoFit/>
          </a:bodyPr>
          <a:lstStyle/>
          <a:p>
            <a:pPr algn="l"/>
            <a:r>
              <a:rPr sz="1400" b="1">
                <a:solidFill>
                  <a:srgbClr val="2E1257"/>
                </a:solidFill>
                <a:latin typeface="Calibri"/>
              </a:rPr>
              <a:t>Open Topic_7_DQ_2.docx as your canvas.</a:t>
            </a:r>
          </a:p>
        </p:txBody>
      </p:sp>
      <p:sp>
        <p:nvSpPr>
          <p:cNvPr id="15" name="TextBox 14"/>
          <p:cNvSpPr txBox="1"/>
          <p:nvPr/>
        </p:nvSpPr>
        <p:spPr>
          <a:xfrm>
            <a:off x="1143000" y="3401568"/>
            <a:ext cx="4937760" cy="1371600"/>
          </a:xfrm>
          <a:prstGeom prst="rect">
            <a:avLst/>
          </a:prstGeom>
          <a:noFill/>
        </p:spPr>
        <p:txBody>
          <a:bodyPr wrap="square" lIns="0" rIns="0" tIns="0" bIns="0" anchor="t">
            <a:spAutoFit/>
          </a:bodyPr>
          <a:lstStyle/>
          <a:p>
            <a:pPr algn="l"/>
            <a:r>
              <a:rPr sz="1150" b="0">
                <a:solidFill>
                  <a:srgbClr val="6B6878"/>
                </a:solidFill>
                <a:latin typeface="Calibri"/>
              </a:rPr>
              <a:t>Download the template from the DQ page. It's a short doc with the prompt at the top and an empty body. Open in Word (or Google Docs - File &gt; Open). The prompt is intentionally open; the canvas is for your honest reflection, two to three paragraphs.</a:t>
            </a:r>
          </a:p>
        </p:txBody>
      </p:sp>
      <p:sp>
        <p:nvSpPr>
          <p:cNvPr id="16" name="Oval 15"/>
          <p:cNvSpPr/>
          <p:nvPr/>
        </p:nvSpPr>
        <p:spPr>
          <a:xfrm>
            <a:off x="6446520" y="310896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2</a:t>
            </a:r>
          </a:p>
        </p:txBody>
      </p:sp>
      <p:sp>
        <p:nvSpPr>
          <p:cNvPr id="17" name="TextBox 16"/>
          <p:cNvSpPr txBox="1"/>
          <p:nvPr/>
        </p:nvSpPr>
        <p:spPr>
          <a:xfrm>
            <a:off x="6995160" y="3090672"/>
            <a:ext cx="4937760" cy="320040"/>
          </a:xfrm>
          <a:prstGeom prst="rect">
            <a:avLst/>
          </a:prstGeom>
          <a:noFill/>
        </p:spPr>
        <p:txBody>
          <a:bodyPr wrap="square" lIns="0" rIns="0" tIns="0" bIns="0" anchor="t">
            <a:spAutoFit/>
          </a:bodyPr>
          <a:lstStyle/>
          <a:p>
            <a:pPr algn="l"/>
            <a:r>
              <a:rPr sz="1400" b="1">
                <a:solidFill>
                  <a:srgbClr val="2E1257"/>
                </a:solidFill>
                <a:latin typeface="Calibri"/>
              </a:rPr>
              <a:t>Pick concrete moments before you write.</a:t>
            </a:r>
          </a:p>
        </p:txBody>
      </p:sp>
      <p:sp>
        <p:nvSpPr>
          <p:cNvPr id="18" name="TextBox 17"/>
          <p:cNvSpPr txBox="1"/>
          <p:nvPr/>
        </p:nvSpPr>
        <p:spPr>
          <a:xfrm>
            <a:off x="6995160" y="3401568"/>
            <a:ext cx="4937760" cy="1371600"/>
          </a:xfrm>
          <a:prstGeom prst="rect">
            <a:avLst/>
          </a:prstGeom>
          <a:noFill/>
        </p:spPr>
        <p:txBody>
          <a:bodyPr wrap="square" lIns="0" rIns="0" tIns="0" bIns="0" anchor="t">
            <a:spAutoFit/>
          </a:bodyPr>
          <a:lstStyle/>
          <a:p>
            <a:pPr algn="l"/>
            <a:r>
              <a:rPr sz="1150" b="0">
                <a:solidFill>
                  <a:srgbClr val="6B6878"/>
                </a:solidFill>
                <a:latin typeface="Calibri"/>
              </a:rPr>
              <a:t>Scan back through the seven weeks. Which specific lesson, worked example, DQ, tool, or moment stuck with you - in a good or bad way? Note three or four candidates. The most useful posts name particular things: the L4.2 amortization derivation, the Compound Interest Lab, a specific DQ topic, a piece of UI on the hub. Specificity beats polish.</a:t>
            </a:r>
          </a:p>
        </p:txBody>
      </p:sp>
      <p:sp>
        <p:nvSpPr>
          <p:cNvPr id="19" name="Oval 18"/>
          <p:cNvSpPr/>
          <p:nvPr/>
        </p:nvSpPr>
        <p:spPr>
          <a:xfrm>
            <a:off x="594360" y="466344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3</a:t>
            </a:r>
          </a:p>
        </p:txBody>
      </p:sp>
      <p:sp>
        <p:nvSpPr>
          <p:cNvPr id="20" name="TextBox 19"/>
          <p:cNvSpPr txBox="1"/>
          <p:nvPr/>
        </p:nvSpPr>
        <p:spPr>
          <a:xfrm>
            <a:off x="1143000" y="4645152"/>
            <a:ext cx="4937760" cy="320040"/>
          </a:xfrm>
          <a:prstGeom prst="rect">
            <a:avLst/>
          </a:prstGeom>
          <a:noFill/>
        </p:spPr>
        <p:txBody>
          <a:bodyPr wrap="square" lIns="0" rIns="0" tIns="0" bIns="0" anchor="t">
            <a:spAutoFit/>
          </a:bodyPr>
          <a:lstStyle/>
          <a:p>
            <a:pPr algn="l"/>
            <a:r>
              <a:rPr sz="1400" b="1">
                <a:solidFill>
                  <a:srgbClr val="2E1257"/>
                </a:solidFill>
                <a:latin typeface="Calibri"/>
              </a:rPr>
              <a:t>Write two to three paragraphs of prose.</a:t>
            </a:r>
          </a:p>
        </p:txBody>
      </p:sp>
      <p:sp>
        <p:nvSpPr>
          <p:cNvPr id="21" name="TextBox 20"/>
          <p:cNvSpPr txBox="1"/>
          <p:nvPr/>
        </p:nvSpPr>
        <p:spPr>
          <a:xfrm>
            <a:off x="1143000" y="4956048"/>
            <a:ext cx="4937760" cy="1371600"/>
          </a:xfrm>
          <a:prstGeom prst="rect">
            <a:avLst/>
          </a:prstGeom>
          <a:noFill/>
        </p:spPr>
        <p:txBody>
          <a:bodyPr wrap="square" lIns="0" rIns="0" tIns="0" bIns="0" anchor="t">
            <a:spAutoFit/>
          </a:bodyPr>
          <a:lstStyle/>
          <a:p>
            <a:pPr algn="l"/>
            <a:r>
              <a:rPr sz="1150" b="0">
                <a:solidFill>
                  <a:srgbClr val="6B6878"/>
                </a:solidFill>
                <a:latin typeface="Calibri"/>
              </a:rPr>
              <a:t>Paragraph 1: most favored - what worked, what surprised you, what you found useful. Paragraph 2: least favored - what was unclear, what could be enhanced, where you got stuck. Optional paragraph 3: a closing thought on what you take with you. Flowing sentences, not bullet lists. The rubric scores cohesion separately.</a:t>
            </a:r>
          </a:p>
        </p:txBody>
      </p:sp>
      <p:sp>
        <p:nvSpPr>
          <p:cNvPr id="22" name="Oval 21"/>
          <p:cNvSpPr/>
          <p:nvPr/>
        </p:nvSpPr>
        <p:spPr>
          <a:xfrm>
            <a:off x="6446520" y="466344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4</a:t>
            </a:r>
          </a:p>
        </p:txBody>
      </p:sp>
      <p:sp>
        <p:nvSpPr>
          <p:cNvPr id="23" name="TextBox 22"/>
          <p:cNvSpPr txBox="1"/>
          <p:nvPr/>
        </p:nvSpPr>
        <p:spPr>
          <a:xfrm>
            <a:off x="6995160" y="4645152"/>
            <a:ext cx="4937760" cy="320040"/>
          </a:xfrm>
          <a:prstGeom prst="rect">
            <a:avLst/>
          </a:prstGeom>
          <a:noFill/>
        </p:spPr>
        <p:txBody>
          <a:bodyPr wrap="square" lIns="0" rIns="0" tIns="0" bIns="0" anchor="t">
            <a:spAutoFit/>
          </a:bodyPr>
          <a:lstStyle/>
          <a:p>
            <a:pPr algn="l"/>
            <a:r>
              <a:rPr sz="1400" b="1">
                <a:solidFill>
                  <a:srgbClr val="2E1257"/>
                </a:solidFill>
                <a:latin typeface="Calibri"/>
              </a:rPr>
              <a:t>Post the DQ, then complete the EOCS.</a:t>
            </a:r>
          </a:p>
        </p:txBody>
      </p:sp>
      <p:sp>
        <p:nvSpPr>
          <p:cNvPr id="24" name="TextBox 23"/>
          <p:cNvSpPr txBox="1"/>
          <p:nvPr/>
        </p:nvSpPr>
        <p:spPr>
          <a:xfrm>
            <a:off x="6995160" y="4956048"/>
            <a:ext cx="4937760" cy="1371600"/>
          </a:xfrm>
          <a:prstGeom prst="rect">
            <a:avLst/>
          </a:prstGeom>
          <a:noFill/>
        </p:spPr>
        <p:txBody>
          <a:bodyPr wrap="square" lIns="0" rIns="0" tIns="0" bIns="0" anchor="t">
            <a:spAutoFit/>
          </a:bodyPr>
          <a:lstStyle/>
          <a:p>
            <a:pPr algn="l"/>
            <a:r>
              <a:rPr sz="1150" b="0">
                <a:solidFill>
                  <a:srgbClr val="6B6878"/>
                </a:solidFill>
                <a:latin typeface="Calibri"/>
              </a:rPr>
              <a:t>Paste your reflection into the discussion board (or attach the docx). Reply to at least two classmates' posts by Sunday. Then open your GCU student portal and complete the End of Course Survey - it takes 10 to 15 minutes, it's anonymous, and the questions overlap enough that your DQ draft will carry most of the way through.</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7 · DQ 2</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Written course closer - two to three paragraphs · most &amp; least favored · EOCS</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T7 DQ 2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6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05 — COMMON SLIPS</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Five slips this DQ punishes.</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Vagueness and a venting tone are the two biggest. Specificity is the cure.</a:t>
            </a:r>
          </a:p>
        </p:txBody>
      </p:sp>
      <p:sp>
        <p:nvSpPr>
          <p:cNvPr id="13" name="Rounded Rectangle 12"/>
          <p:cNvSpPr/>
          <p:nvPr/>
        </p:nvSpPr>
        <p:spPr>
          <a:xfrm>
            <a:off x="594360" y="310896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22960" y="3273552"/>
            <a:ext cx="5074920" cy="274320"/>
          </a:xfrm>
          <a:prstGeom prst="rect">
            <a:avLst/>
          </a:prstGeom>
          <a:noFill/>
        </p:spPr>
        <p:txBody>
          <a:bodyPr wrap="square" lIns="0" rIns="0" tIns="0" bIns="0" anchor="t">
            <a:spAutoFit/>
          </a:bodyPr>
          <a:lstStyle/>
          <a:p>
            <a:pPr algn="l"/>
            <a:r>
              <a:rPr sz="1000" b="1">
                <a:solidFill>
                  <a:srgbClr val="C2546E"/>
                </a:solidFill>
                <a:latin typeface="Calibri"/>
              </a:rPr>
              <a:t>▸ VAGUE GENERALITIES: "THE COURSE WAS GOOD" OR "EVERYTHING WAS FINE."</a:t>
            </a:r>
          </a:p>
        </p:txBody>
      </p:sp>
      <p:sp>
        <p:nvSpPr>
          <p:cNvPr id="15" name="TextBox 14"/>
          <p:cNvSpPr txBox="1"/>
          <p:nvPr/>
        </p:nvSpPr>
        <p:spPr>
          <a:xfrm>
            <a:off x="822960" y="3584448"/>
            <a:ext cx="5074920" cy="685800"/>
          </a:xfrm>
          <a:prstGeom prst="rect">
            <a:avLst/>
          </a:prstGeom>
          <a:noFill/>
        </p:spPr>
        <p:txBody>
          <a:bodyPr wrap="square" lIns="0" rIns="0" tIns="0" bIns="0" anchor="t">
            <a:spAutoFit/>
          </a:bodyPr>
          <a:lstStyle/>
          <a:p>
            <a:pPr algn="l"/>
            <a:r>
              <a:rPr sz="1100" b="0">
                <a:solidFill>
                  <a:srgbClr val="1A1628"/>
                </a:solidFill>
                <a:latin typeface="Calibri"/>
              </a:rPr>
              <a:t>Name specific lessons, moments, or assignments. The instructor and the program committee can act on "the worked example in L4.2 cleared up something the textbook didn't"; they cannot act on "everything was fine." Specificity is the single biggest factor in whether the reflection is useful.</a:t>
            </a:r>
          </a:p>
        </p:txBody>
      </p:sp>
      <p:sp>
        <p:nvSpPr>
          <p:cNvPr id="16" name="Rounded Rectangle 15"/>
          <p:cNvSpPr/>
          <p:nvPr/>
        </p:nvSpPr>
        <p:spPr>
          <a:xfrm>
            <a:off x="6355080" y="310896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583680" y="3273552"/>
            <a:ext cx="5074920" cy="274320"/>
          </a:xfrm>
          <a:prstGeom prst="rect">
            <a:avLst/>
          </a:prstGeom>
          <a:noFill/>
        </p:spPr>
        <p:txBody>
          <a:bodyPr wrap="square" lIns="0" rIns="0" tIns="0" bIns="0" anchor="t">
            <a:spAutoFit/>
          </a:bodyPr>
          <a:lstStyle/>
          <a:p>
            <a:pPr algn="l"/>
            <a:r>
              <a:rPr sz="1000" b="1">
                <a:solidFill>
                  <a:srgbClr val="C2546E"/>
                </a:solidFill>
                <a:latin typeface="Calibri"/>
              </a:rPr>
              <a:t>▸ ONLY POSITIVES, OR ONLY NEGATIVES.</a:t>
            </a:r>
          </a:p>
        </p:txBody>
      </p:sp>
      <p:sp>
        <p:nvSpPr>
          <p:cNvPr id="18" name="TextBox 17"/>
          <p:cNvSpPr txBox="1"/>
          <p:nvPr/>
        </p:nvSpPr>
        <p:spPr>
          <a:xfrm>
            <a:off x="6583680" y="3584448"/>
            <a:ext cx="5074920" cy="685800"/>
          </a:xfrm>
          <a:prstGeom prst="rect">
            <a:avLst/>
          </a:prstGeom>
          <a:noFill/>
        </p:spPr>
        <p:txBody>
          <a:bodyPr wrap="square" lIns="0" rIns="0" tIns="0" bIns="0" anchor="t">
            <a:spAutoFit/>
          </a:bodyPr>
          <a:lstStyle/>
          <a:p>
            <a:pPr algn="l"/>
            <a:r>
              <a:rPr sz="1100" b="0">
                <a:solidFill>
                  <a:srgbClr val="1A1628"/>
                </a:solidFill>
                <a:latin typeface="Calibri"/>
              </a:rPr>
              <a:t>The prompt explicitly asks for both halves. Even if your experience was strongly one-sided, address both honestly. A post that lists three things you loved and admits one place you struggled is more useful than a glowing review - and far more useful than pure complaint.</a:t>
            </a:r>
          </a:p>
        </p:txBody>
      </p:sp>
      <p:sp>
        <p:nvSpPr>
          <p:cNvPr id="19" name="Rounded Rectangle 18"/>
          <p:cNvSpPr/>
          <p:nvPr/>
        </p:nvSpPr>
        <p:spPr>
          <a:xfrm>
            <a:off x="594360" y="452628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22960" y="4690872"/>
            <a:ext cx="5074920" cy="274320"/>
          </a:xfrm>
          <a:prstGeom prst="rect">
            <a:avLst/>
          </a:prstGeom>
          <a:noFill/>
        </p:spPr>
        <p:txBody>
          <a:bodyPr wrap="square" lIns="0" rIns="0" tIns="0" bIns="0" anchor="t">
            <a:spAutoFit/>
          </a:bodyPr>
          <a:lstStyle/>
          <a:p>
            <a:pPr algn="l"/>
            <a:r>
              <a:rPr sz="1000" b="1">
                <a:solidFill>
                  <a:srgbClr val="C2546E"/>
                </a:solidFill>
                <a:latin typeface="Calibri"/>
              </a:rPr>
              <a:t>▸ TREATING IT AS A VENTING SESSION.</a:t>
            </a:r>
          </a:p>
        </p:txBody>
      </p:sp>
      <p:sp>
        <p:nvSpPr>
          <p:cNvPr id="21" name="TextBox 20"/>
          <p:cNvSpPr txBox="1"/>
          <p:nvPr/>
        </p:nvSpPr>
        <p:spPr>
          <a:xfrm>
            <a:off x="822960" y="5001768"/>
            <a:ext cx="5074920" cy="685800"/>
          </a:xfrm>
          <a:prstGeom prst="rect">
            <a:avLst/>
          </a:prstGeom>
          <a:noFill/>
        </p:spPr>
        <p:txBody>
          <a:bodyPr wrap="square" lIns="0" rIns="0" tIns="0" bIns="0" anchor="t">
            <a:spAutoFit/>
          </a:bodyPr>
          <a:lstStyle/>
          <a:p>
            <a:pPr algn="l"/>
            <a:r>
              <a:rPr sz="1100" b="0">
                <a:solidFill>
                  <a:srgbClr val="1A1628"/>
                </a:solidFill>
                <a:latin typeface="Calibri"/>
              </a:rPr>
              <a:t>Constructive criticism is welcome and useful; pure venting is neither. Each negative comment should suggest, at least implicitly, what a better version would look like. "The DQ rubric wasn't clear" is fine; "the DQ 2 rubric in Topics 3 to 5 didn't say how many sources were required" is much better.</a:t>
            </a:r>
          </a:p>
        </p:txBody>
      </p:sp>
      <p:sp>
        <p:nvSpPr>
          <p:cNvPr id="22" name="Rounded Rectangle 21"/>
          <p:cNvSpPr/>
          <p:nvPr/>
        </p:nvSpPr>
        <p:spPr>
          <a:xfrm>
            <a:off x="6355080" y="452628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583680" y="4690872"/>
            <a:ext cx="5074920" cy="274320"/>
          </a:xfrm>
          <a:prstGeom prst="rect">
            <a:avLst/>
          </a:prstGeom>
          <a:noFill/>
        </p:spPr>
        <p:txBody>
          <a:bodyPr wrap="square" lIns="0" rIns="0" tIns="0" bIns="0" anchor="t">
            <a:spAutoFit/>
          </a:bodyPr>
          <a:lstStyle/>
          <a:p>
            <a:pPr algn="l"/>
            <a:r>
              <a:rPr sz="1000" b="1">
                <a:solidFill>
                  <a:srgbClr val="C2546E"/>
                </a:solidFill>
                <a:latin typeface="Calibri"/>
              </a:rPr>
              <a:t>▸ WRITING IT AS A BULLET LIST INSTEAD OF PROSE.</a:t>
            </a:r>
          </a:p>
        </p:txBody>
      </p:sp>
      <p:sp>
        <p:nvSpPr>
          <p:cNvPr id="24" name="TextBox 23"/>
          <p:cNvSpPr txBox="1"/>
          <p:nvPr/>
        </p:nvSpPr>
        <p:spPr>
          <a:xfrm>
            <a:off x="6583680" y="5001768"/>
            <a:ext cx="5074920" cy="685800"/>
          </a:xfrm>
          <a:prstGeom prst="rect">
            <a:avLst/>
          </a:prstGeom>
          <a:noFill/>
        </p:spPr>
        <p:txBody>
          <a:bodyPr wrap="square" lIns="0" rIns="0" tIns="0" bIns="0" anchor="t">
            <a:spAutoFit/>
          </a:bodyPr>
          <a:lstStyle/>
          <a:p>
            <a:pPr algn="l"/>
            <a:r>
              <a:rPr sz="1100" b="0">
                <a:solidFill>
                  <a:srgbClr val="1A1628"/>
                </a:solidFill>
                <a:latin typeface="Calibri"/>
              </a:rPr>
              <a:t>Two to three paragraphs of flowing prose. The DQ format expects sentences and paragraphs, not a checklist. Lists work for shopping; reflection asks for sentences. The rubric scores cohesion separately.</a:t>
            </a:r>
          </a:p>
        </p:txBody>
      </p:sp>
      <p:sp>
        <p:nvSpPr>
          <p:cNvPr id="25" name="Rounded Rectangle 24"/>
          <p:cNvSpPr/>
          <p:nvPr/>
        </p:nvSpPr>
        <p:spPr>
          <a:xfrm>
            <a:off x="594360" y="594360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822960" y="6108192"/>
            <a:ext cx="5074920" cy="274320"/>
          </a:xfrm>
          <a:prstGeom prst="rect">
            <a:avLst/>
          </a:prstGeom>
          <a:noFill/>
        </p:spPr>
        <p:txBody>
          <a:bodyPr wrap="square" lIns="0" rIns="0" tIns="0" bIns="0" anchor="t">
            <a:spAutoFit/>
          </a:bodyPr>
          <a:lstStyle/>
          <a:p>
            <a:pPr algn="l"/>
            <a:r>
              <a:rPr sz="1000" b="1">
                <a:solidFill>
                  <a:srgbClr val="C2546E"/>
                </a:solidFill>
                <a:latin typeface="Calibri"/>
              </a:rPr>
              <a:t>▸ SKIPPING THE END OF COURSE SURVEY BECAUSE YOU POSTED THE DQ.</a:t>
            </a:r>
          </a:p>
        </p:txBody>
      </p:sp>
      <p:sp>
        <p:nvSpPr>
          <p:cNvPr id="27" name="TextBox 26"/>
          <p:cNvSpPr txBox="1"/>
          <p:nvPr/>
        </p:nvSpPr>
        <p:spPr>
          <a:xfrm>
            <a:off x="822960" y="6419088"/>
            <a:ext cx="5074920" cy="685800"/>
          </a:xfrm>
          <a:prstGeom prst="rect">
            <a:avLst/>
          </a:prstGeom>
          <a:noFill/>
        </p:spPr>
        <p:txBody>
          <a:bodyPr wrap="square" lIns="0" rIns="0" tIns="0" bIns="0" anchor="t">
            <a:spAutoFit/>
          </a:bodyPr>
          <a:lstStyle/>
          <a:p>
            <a:pPr algn="l"/>
            <a:r>
              <a:rPr sz="1100" b="0">
                <a:solidFill>
                  <a:srgbClr val="1A1628"/>
                </a:solidFill>
                <a:latin typeface="Calibri"/>
              </a:rPr>
              <a:t>The DQ and the EOCS are different channels with different audiences. The DQ is named and goes to your classmates and instructor; the EOCS is anonymous and goes to the curriculum committee. Both matter. Complete both, ideally back to back, using the DQ as your draft.</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7315200" cy="365760"/>
          </a:xfrm>
          <a:prstGeom prst="rect">
            <a:avLst/>
          </a:prstGeom>
          <a:noFill/>
        </p:spPr>
        <p:txBody>
          <a:bodyPr wrap="square" lIns="0" rIns="0" tIns="0" bIns="0" anchor="t">
            <a:spAutoFit/>
          </a:bodyPr>
          <a:lstStyle/>
          <a:p>
            <a:pPr algn="l"/>
            <a:r>
              <a:rPr sz="1200" b="1">
                <a:solidFill>
                  <a:srgbClr val="C99B2D"/>
                </a:solidFill>
                <a:latin typeface="Calibri"/>
              </a:rPr>
              <a:t>BEFORE YOU POST</a:t>
            </a:r>
          </a:p>
        </p:txBody>
      </p:sp>
      <p:sp>
        <p:nvSpPr>
          <p:cNvPr id="4" name="TextBox 3"/>
          <p:cNvSpPr txBox="1"/>
          <p:nvPr/>
        </p:nvSpPr>
        <p:spPr>
          <a:xfrm>
            <a:off x="640080" y="1188720"/>
            <a:ext cx="10058400" cy="914400"/>
          </a:xfrm>
          <a:prstGeom prst="rect">
            <a:avLst/>
          </a:prstGeom>
          <a:noFill/>
        </p:spPr>
        <p:txBody>
          <a:bodyPr wrap="square" lIns="0" rIns="0" tIns="0" bIns="0" anchor="t">
            <a:spAutoFit/>
          </a:bodyPr>
          <a:lstStyle/>
          <a:p>
            <a:pPr algn="l"/>
            <a:r>
              <a:rPr sz="4000" b="1">
                <a:solidFill>
                  <a:srgbClr val="FFFFFF"/>
                </a:solidFill>
                <a:latin typeface="Calibri"/>
              </a:rPr>
              <a:t>Initial post Fri.</a:t>
            </a:r>
          </a:p>
        </p:txBody>
      </p:sp>
      <p:sp>
        <p:nvSpPr>
          <p:cNvPr id="5" name="TextBox 4"/>
          <p:cNvSpPr txBox="1"/>
          <p:nvPr/>
        </p:nvSpPr>
        <p:spPr>
          <a:xfrm>
            <a:off x="640080" y="2103120"/>
            <a:ext cx="10058400" cy="548640"/>
          </a:xfrm>
          <a:prstGeom prst="rect">
            <a:avLst/>
          </a:prstGeom>
          <a:noFill/>
        </p:spPr>
        <p:txBody>
          <a:bodyPr wrap="square" lIns="0" rIns="0" tIns="0" bIns="0" anchor="t">
            <a:spAutoFit/>
          </a:bodyPr>
          <a:lstStyle/>
          <a:p>
            <a:pPr algn="l"/>
            <a:r>
              <a:rPr sz="1400" b="0">
                <a:solidFill>
                  <a:srgbClr val="CBC4DB"/>
                </a:solidFill>
                <a:latin typeface="Calibri"/>
              </a:rPr>
              <a:t>Two substantive replies by Sunday. The EOCS lives in your GCU portal.</a:t>
            </a:r>
          </a:p>
        </p:txBody>
      </p:sp>
      <p:sp>
        <p:nvSpPr>
          <p:cNvPr id="6" name="Rounded Rectangle 5"/>
          <p:cNvSpPr/>
          <p:nvPr/>
        </p:nvSpPr>
        <p:spPr>
          <a:xfrm>
            <a:off x="640080" y="3108960"/>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40080" y="3090672"/>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8" name="TextBox 7"/>
          <p:cNvSpPr txBox="1"/>
          <p:nvPr/>
        </p:nvSpPr>
        <p:spPr>
          <a:xfrm>
            <a:off x="1051560" y="3108960"/>
            <a:ext cx="10515600" cy="320040"/>
          </a:xfrm>
          <a:prstGeom prst="rect">
            <a:avLst/>
          </a:prstGeom>
          <a:noFill/>
        </p:spPr>
        <p:txBody>
          <a:bodyPr wrap="square" lIns="0" rIns="0" tIns="0" bIns="0" anchor="t">
            <a:spAutoFit/>
          </a:bodyPr>
          <a:lstStyle/>
          <a:p>
            <a:pPr algn="l"/>
            <a:r>
              <a:rPr sz="1400" b="0">
                <a:solidFill>
                  <a:srgbClr val="FFFFFF"/>
                </a:solidFill>
                <a:latin typeface="Calibri"/>
              </a:rPr>
              <a:t>Reflection is two to three paragraphs of flowing prose, not bullet lists</a:t>
            </a:r>
          </a:p>
        </p:txBody>
      </p:sp>
      <p:sp>
        <p:nvSpPr>
          <p:cNvPr id="9" name="Rounded Rectangle 8"/>
          <p:cNvSpPr/>
          <p:nvPr/>
        </p:nvSpPr>
        <p:spPr>
          <a:xfrm>
            <a:off x="640080" y="3493008"/>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 y="3474720"/>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11" name="TextBox 10"/>
          <p:cNvSpPr txBox="1"/>
          <p:nvPr/>
        </p:nvSpPr>
        <p:spPr>
          <a:xfrm>
            <a:off x="1051560" y="3493008"/>
            <a:ext cx="10515600" cy="320040"/>
          </a:xfrm>
          <a:prstGeom prst="rect">
            <a:avLst/>
          </a:prstGeom>
          <a:noFill/>
        </p:spPr>
        <p:txBody>
          <a:bodyPr wrap="square" lIns="0" rIns="0" tIns="0" bIns="0" anchor="t">
            <a:spAutoFit/>
          </a:bodyPr>
          <a:lstStyle/>
          <a:p>
            <a:pPr algn="l"/>
            <a:r>
              <a:rPr sz="1400" b="0">
                <a:solidFill>
                  <a:srgbClr val="FFFFFF"/>
                </a:solidFill>
                <a:latin typeface="Calibri"/>
              </a:rPr>
              <a:t>At least one specific lesson, DQ, tool, or moment named by name</a:t>
            </a:r>
          </a:p>
        </p:txBody>
      </p:sp>
      <p:sp>
        <p:nvSpPr>
          <p:cNvPr id="12" name="Rounded Rectangle 11"/>
          <p:cNvSpPr/>
          <p:nvPr/>
        </p:nvSpPr>
        <p:spPr>
          <a:xfrm>
            <a:off x="640080" y="3877056"/>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0080" y="3858768"/>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14" name="TextBox 13"/>
          <p:cNvSpPr txBox="1"/>
          <p:nvPr/>
        </p:nvSpPr>
        <p:spPr>
          <a:xfrm>
            <a:off x="1051560" y="3877056"/>
            <a:ext cx="10515600" cy="320040"/>
          </a:xfrm>
          <a:prstGeom prst="rect">
            <a:avLst/>
          </a:prstGeom>
          <a:noFill/>
        </p:spPr>
        <p:txBody>
          <a:bodyPr wrap="square" lIns="0" rIns="0" tIns="0" bIns="0" anchor="t">
            <a:spAutoFit/>
          </a:bodyPr>
          <a:lstStyle/>
          <a:p>
            <a:pPr algn="l"/>
            <a:r>
              <a:rPr sz="1400" b="0">
                <a:solidFill>
                  <a:srgbClr val="FFFFFF"/>
                </a:solidFill>
                <a:latin typeface="Calibri"/>
              </a:rPr>
              <a:t>Both halves addressed - most favored AND least favored</a:t>
            </a:r>
          </a:p>
        </p:txBody>
      </p:sp>
      <p:sp>
        <p:nvSpPr>
          <p:cNvPr id="15" name="Rounded Rectangle 14"/>
          <p:cNvSpPr/>
          <p:nvPr/>
        </p:nvSpPr>
        <p:spPr>
          <a:xfrm>
            <a:off x="640080" y="4261104"/>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0080" y="4242816"/>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17" name="TextBox 16"/>
          <p:cNvSpPr txBox="1"/>
          <p:nvPr/>
        </p:nvSpPr>
        <p:spPr>
          <a:xfrm>
            <a:off x="1051560" y="4261104"/>
            <a:ext cx="10515600" cy="320040"/>
          </a:xfrm>
          <a:prstGeom prst="rect">
            <a:avLst/>
          </a:prstGeom>
          <a:noFill/>
        </p:spPr>
        <p:txBody>
          <a:bodyPr wrap="square" lIns="0" rIns="0" tIns="0" bIns="0" anchor="t">
            <a:spAutoFit/>
          </a:bodyPr>
          <a:lstStyle/>
          <a:p>
            <a:pPr algn="l"/>
            <a:r>
              <a:rPr sz="1400" b="0">
                <a:solidFill>
                  <a:srgbClr val="FFFFFF"/>
                </a:solidFill>
                <a:latin typeface="Calibri"/>
              </a:rPr>
              <a:t>Posted by Friday; two substantive replies by Sunday</a:t>
            </a:r>
          </a:p>
        </p:txBody>
      </p:sp>
      <p:sp>
        <p:nvSpPr>
          <p:cNvPr id="18" name="Rounded Rectangle 17"/>
          <p:cNvSpPr/>
          <p:nvPr/>
        </p:nvSpPr>
        <p:spPr>
          <a:xfrm>
            <a:off x="640080" y="4645152"/>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40080" y="4626864"/>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20" name="TextBox 19"/>
          <p:cNvSpPr txBox="1"/>
          <p:nvPr/>
        </p:nvSpPr>
        <p:spPr>
          <a:xfrm>
            <a:off x="1051560" y="4645152"/>
            <a:ext cx="10515600" cy="320040"/>
          </a:xfrm>
          <a:prstGeom prst="rect">
            <a:avLst/>
          </a:prstGeom>
          <a:noFill/>
        </p:spPr>
        <p:txBody>
          <a:bodyPr wrap="square" lIns="0" rIns="0" tIns="0" bIns="0" anchor="t">
            <a:spAutoFit/>
          </a:bodyPr>
          <a:lstStyle/>
          <a:p>
            <a:pPr algn="l"/>
            <a:r>
              <a:rPr sz="1400" b="0">
                <a:solidFill>
                  <a:srgbClr val="FFFFFF"/>
                </a:solidFill>
                <a:latin typeface="Calibri"/>
              </a:rPr>
              <a:t>End of Course Survey completed in the GCU student portal (anonymous, 10 to 15 minutes)</a:t>
            </a:r>
          </a:p>
        </p:txBody>
      </p:sp>
      <p:sp>
        <p:nvSpPr>
          <p:cNvPr id="21" name="Rounded Rectangle 20"/>
          <p:cNvSpPr/>
          <p:nvPr/>
        </p:nvSpPr>
        <p:spPr>
          <a:xfrm>
            <a:off x="640080" y="5486400"/>
            <a:ext cx="10911535" cy="7772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914400" y="5577840"/>
            <a:ext cx="10362895" cy="320040"/>
          </a:xfrm>
          <a:prstGeom prst="rect">
            <a:avLst/>
          </a:prstGeom>
          <a:noFill/>
        </p:spPr>
        <p:txBody>
          <a:bodyPr wrap="square" lIns="0" rIns="0" tIns="0" bIns="0" anchor="t">
            <a:spAutoFit/>
          </a:bodyPr>
          <a:lstStyle/>
          <a:p>
            <a:pPr algn="l"/>
            <a:r>
              <a:rPr sz="1000" b="1">
                <a:solidFill>
                  <a:srgbClr val="C99B2D"/>
                </a:solidFill>
                <a:latin typeface="Calibri"/>
              </a:rPr>
              <a:t>STUCK?</a:t>
            </a:r>
          </a:p>
        </p:txBody>
      </p:sp>
      <p:sp>
        <p:nvSpPr>
          <p:cNvPr id="23" name="TextBox 22"/>
          <p:cNvSpPr txBox="1"/>
          <p:nvPr/>
        </p:nvSpPr>
        <p:spPr>
          <a:xfrm>
            <a:off x="914400" y="5815584"/>
            <a:ext cx="10362895" cy="457200"/>
          </a:xfrm>
          <a:prstGeom prst="rect">
            <a:avLst/>
          </a:prstGeom>
          <a:noFill/>
        </p:spPr>
        <p:txBody>
          <a:bodyPr wrap="square" lIns="0" rIns="0" tIns="0" bIns="0" anchor="t">
            <a:spAutoFit/>
          </a:bodyPr>
          <a:lstStyle/>
          <a:p>
            <a:pPr algn="l"/>
            <a:r>
              <a:rPr sz="1200" b="0">
                <a:solidFill>
                  <a:srgbClr val="FFFFFF"/>
                </a:solidFill>
                <a:latin typeface="Calibri"/>
              </a:rPr>
              <a:t>MAT144.com/topics/7/dq/2 has five teaching panels - what the reflection asks for, how to pick specific most-and-least-favored moments, the exceeded-vs-could-be-enhanced framing, the EOCS companion, and a closing note on what the course has built. Thanks for the work. Best of luck on the Final.</a:t>
            </a:r>
          </a:p>
        </p:txBody>
      </p:sp>
      <p:sp>
        <p:nvSpPr>
          <p:cNvPr id="24" name="TextBox 23"/>
          <p:cNvSpPr txBox="1"/>
          <p:nvPr/>
        </p:nvSpPr>
        <p:spPr>
          <a:xfrm>
            <a:off x="640080" y="6519672"/>
            <a:ext cx="10058400" cy="274320"/>
          </a:xfrm>
          <a:prstGeom prst="rect">
            <a:avLst/>
          </a:prstGeom>
          <a:noFill/>
        </p:spPr>
        <p:txBody>
          <a:bodyPr wrap="square" lIns="0" rIns="0" tIns="0" bIns="0" anchor="t">
            <a:spAutoFit/>
          </a:bodyPr>
          <a:lstStyle/>
          <a:p>
            <a:pPr algn="l"/>
            <a:r>
              <a:rPr sz="1000" b="0">
                <a:solidFill>
                  <a:srgbClr val="A89FC0"/>
                </a:solidFill>
                <a:latin typeface="Calibri"/>
              </a:rPr>
              <a:t>MAT144.com/topics/7/dq/2  ·  Companion teaching panels on the live page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