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7 · DQ 1</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Track a real portfolio the way an investor actually does.</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Two stocks from Yahoo Finance, tickers seeded by your initials. Closing prices at five time points across one year - 1 yr, 9 mo, 6 mo, 3 mo, today. An initial investment with a one-time transaction fee, a value column at each snapshot, a gain/loss column with the initial cell locked, and a portfolio total that rolls both stocks up into one number per period. The L4 capital-gain math, applied to real prices you looked up yourself.</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SNAPSHOTS</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1 yr · 9 mo · 6 mo · 3 mo · today</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Wed</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Wed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MAT144.com/topics/7/dq/1  ·  Companion teaching panels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Two real stocks · five snapshots · initial investment, value, gain/loss, portfolio total</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Real prices. Real fees. Real portfolio math.</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Initial investment, value, gain/loss, total - the four columns every brokerage app shows.</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Topic 7 has two halves. Lessons 1 to 3 cover income taxes (paychecks, brackets, the difference between marginal and effective rates). Lessons 4 to 6 turn to the stock market - capital gains, dividends, total return, diversification. This DQ is the hands-on companion to the equity half. You pick two real stocks, pull their closing prices from Yahoo Finance at five dates across one year, and watch the capital-gain formula play out on prices you found yourself.
The skill is the layout, not the arithmetic. Initial investment is paid once and includes the transaction fee. Per-period value is shares times that date's price with no fee. Gain/loss is value minus the locked initial cell. Total gain/loss sums both stocks per row. Get the four columns right and the portfolio's story reads itself.</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Lesson 4 introduced the capital-gain math abstractly. This DQ applies it to two real stocks of your own choosing, with the transaction fee made explicit. The two-stock setup is also the simplest non-trivial illustration of Lesson 6's diversification idea - one stock's bad quarter is sometimes another stock's good one, and the portfolio total smooths the bumps. Keep the spreadsheet; add rows next year and you have a real personal investment journal.</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Two real stocks · five snapshots · initial investment, value, gain/loss, portfolio total</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formulas. One portfolio. One year.</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Initial · value · gain/loss · total. The fee is in the first one only.</a:t>
            </a:r>
          </a:p>
        </p:txBody>
      </p:sp>
      <p:sp>
        <p:nvSpPr>
          <p:cNvPr id="13" name="Rounded Rectangle 12"/>
          <p:cNvSpPr/>
          <p:nvPr/>
        </p:nvSpPr>
        <p:spPr>
          <a:xfrm>
            <a:off x="640080"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PURCHASE DAY · L4</a:t>
            </a:r>
          </a:p>
        </p:txBody>
      </p:sp>
      <p:sp>
        <p:nvSpPr>
          <p:cNvPr id="15" name="TextBox 14"/>
          <p:cNvSpPr txBox="1"/>
          <p:nvPr/>
        </p:nvSpPr>
        <p:spPr>
          <a:xfrm>
            <a:off x="841248"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initial = shares × price + fee</a:t>
            </a:r>
          </a:p>
        </p:txBody>
      </p:sp>
      <p:sp>
        <p:nvSpPr>
          <p:cNvPr id="16" name="TextBox 15"/>
          <p:cNvSpPr txBox="1"/>
          <p:nvPr/>
        </p:nvSpPr>
        <p:spPr>
          <a:xfrm>
            <a:off x="841248"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Paid once on purchase day. The fee never returns.</a:t>
            </a:r>
          </a:p>
        </p:txBody>
      </p:sp>
      <p:sp>
        <p:nvSpPr>
          <p:cNvPr id="17" name="Rounded Rectangle 16"/>
          <p:cNvSpPr/>
          <p:nvPr/>
        </p:nvSpPr>
        <p:spPr>
          <a:xfrm>
            <a:off x="6185916"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87084"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EACH SNAPSHOT · L4</a:t>
            </a:r>
          </a:p>
        </p:txBody>
      </p:sp>
      <p:sp>
        <p:nvSpPr>
          <p:cNvPr id="19" name="TextBox 18"/>
          <p:cNvSpPr txBox="1"/>
          <p:nvPr/>
        </p:nvSpPr>
        <p:spPr>
          <a:xfrm>
            <a:off x="6387084"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value = shares × price</a:t>
            </a:r>
          </a:p>
        </p:txBody>
      </p:sp>
      <p:sp>
        <p:nvSpPr>
          <p:cNvPr id="20" name="TextBox 19"/>
          <p:cNvSpPr txBox="1"/>
          <p:nvPr/>
        </p:nvSpPr>
        <p:spPr>
          <a:xfrm>
            <a:off x="6387084"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Shares times that date's closing price. No fee.</a:t>
            </a:r>
          </a:p>
        </p:txBody>
      </p:sp>
      <p:sp>
        <p:nvSpPr>
          <p:cNvPr id="21" name="Rounded Rectangle 20"/>
          <p:cNvSpPr/>
          <p:nvPr/>
        </p:nvSpPr>
        <p:spPr>
          <a:xfrm>
            <a:off x="640080"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EACH SNAPSHOT · L4</a:t>
            </a:r>
          </a:p>
        </p:txBody>
      </p:sp>
      <p:sp>
        <p:nvSpPr>
          <p:cNvPr id="23" name="TextBox 22"/>
          <p:cNvSpPr txBox="1"/>
          <p:nvPr/>
        </p:nvSpPr>
        <p:spPr>
          <a:xfrm>
            <a:off x="841248"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gain/loss = value − initial</a:t>
            </a:r>
          </a:p>
        </p:txBody>
      </p:sp>
      <p:sp>
        <p:nvSpPr>
          <p:cNvPr id="24" name="TextBox 23"/>
          <p:cNvSpPr txBox="1"/>
          <p:nvPr/>
        </p:nvSpPr>
        <p:spPr>
          <a:xfrm>
            <a:off x="841248"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Positive = worth more than you paid. Initial is locked.</a:t>
            </a:r>
          </a:p>
        </p:txBody>
      </p:sp>
      <p:sp>
        <p:nvSpPr>
          <p:cNvPr id="25" name="Rounded Rectangle 24"/>
          <p:cNvSpPr/>
          <p:nvPr/>
        </p:nvSpPr>
        <p:spPr>
          <a:xfrm>
            <a:off x="6185916"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7084"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PORTFOLIO ROLL-UP</a:t>
            </a:r>
          </a:p>
        </p:txBody>
      </p:sp>
      <p:sp>
        <p:nvSpPr>
          <p:cNvPr id="27" name="TextBox 26"/>
          <p:cNvSpPr txBox="1"/>
          <p:nvPr/>
        </p:nvSpPr>
        <p:spPr>
          <a:xfrm>
            <a:off x="6387084"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total = stock 1 gain/loss + stock 2 gain/loss</a:t>
            </a:r>
          </a:p>
        </p:txBody>
      </p:sp>
      <p:sp>
        <p:nvSpPr>
          <p:cNvPr id="28" name="TextBox 27"/>
          <p:cNvSpPr txBox="1"/>
          <p:nvPr/>
        </p:nvSpPr>
        <p:spPr>
          <a:xfrm>
            <a:off x="6387084"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One number per row. The portfolio's story in a single column.</a:t>
            </a:r>
          </a:p>
        </p:txBody>
      </p:sp>
      <p:sp>
        <p:nvSpPr>
          <p:cNvPr id="29" name="TextBox 28"/>
          <p:cNvSpPr txBox="1"/>
          <p:nvPr/>
        </p:nvSpPr>
        <p:spPr>
          <a:xfrm>
            <a:off x="457200" y="5074920"/>
            <a:ext cx="11247120" cy="457200"/>
          </a:xfrm>
          <a:prstGeom prst="rect">
            <a:avLst/>
          </a:prstGeom>
          <a:noFill/>
        </p:spPr>
        <p:txBody>
          <a:bodyPr wrap="square" lIns="0" rIns="0" tIns="0" bIns="0" anchor="t">
            <a:spAutoFit/>
          </a:bodyPr>
          <a:lstStyle/>
          <a:p>
            <a:pPr algn="l"/>
            <a:r>
              <a:rPr sz="1150" b="0">
                <a:solidFill>
                  <a:srgbClr val="1A1628"/>
                </a:solidFill>
                <a:latin typeface="Calibri"/>
              </a:rPr>
              <a:t>The fee lives in exactly one place: the initial-investment cell. Re-adding it to every period's value is the single most common slip on this DQ - it makes every gain look smaller than it really is, because the fee gets double-counted against you on every row. The first snapshot (1 year ago) will always show a gain/loss of roughly $0, because that date's value IS the initial investment minus the fee. Rows 25 through 28 are where the interesting numbers live.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Two real stocks · five snapshots · initial investment, value, gain/loss, portfolio total</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formulas. Lock the right cells. Read the result.</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Excel formulas the grader is looking for - one per cell, $ where it matters.</a:t>
            </a:r>
          </a:p>
        </p:txBody>
      </p:sp>
      <p:sp>
        <p:nvSpPr>
          <p:cNvPr id="13" name="Rounded Rectangle 12"/>
          <p:cNvSpPr/>
          <p:nvPr/>
        </p:nvSpPr>
        <p:spPr>
          <a:xfrm>
            <a:off x="640080"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PURCHASE DAY · L4</a:t>
            </a:r>
          </a:p>
        </p:txBody>
      </p:sp>
      <p:sp>
        <p:nvSpPr>
          <p:cNvPr id="15" name="TextBox 14"/>
          <p:cNvSpPr txBox="1"/>
          <p:nvPr/>
        </p:nvSpPr>
        <p:spPr>
          <a:xfrm>
            <a:off x="5500116"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16" name="TextBox 15"/>
          <p:cNvSpPr txBox="1"/>
          <p:nvPr/>
        </p:nvSpPr>
        <p:spPr>
          <a:xfrm>
            <a:off x="841248" y="3209544"/>
            <a:ext cx="4960620" cy="292608"/>
          </a:xfrm>
          <a:prstGeom prst="rect">
            <a:avLst/>
          </a:prstGeom>
          <a:noFill/>
        </p:spPr>
        <p:txBody>
          <a:bodyPr wrap="square" lIns="0" rIns="0" tIns="0" bIns="0" anchor="t">
            <a:spAutoFit/>
          </a:bodyPr>
          <a:lstStyle/>
          <a:p>
            <a:pPr algn="ctr"/>
            <a:r>
              <a:rPr sz="1600" b="1">
                <a:solidFill>
                  <a:srgbClr val="2E1257"/>
                </a:solidFill>
                <a:latin typeface="Consolas"/>
              </a:rPr>
              <a:t>=F15*G15+H15</a:t>
            </a:r>
          </a:p>
        </p:txBody>
      </p:sp>
      <p:sp>
        <p:nvSpPr>
          <p:cNvPr id="17" name="TextBox 16"/>
          <p:cNvSpPr txBox="1"/>
          <p:nvPr/>
        </p:nvSpPr>
        <p:spPr>
          <a:xfrm>
            <a:off x="841248"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Paid once on purchase day. The fee never returns.</a:t>
            </a:r>
          </a:p>
        </p:txBody>
      </p:sp>
      <p:sp>
        <p:nvSpPr>
          <p:cNvPr id="18" name="Rounded Rectangle 17"/>
          <p:cNvSpPr/>
          <p:nvPr/>
        </p:nvSpPr>
        <p:spPr>
          <a:xfrm>
            <a:off x="6185916"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87084"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EACH SNAPSHOT · L4</a:t>
            </a:r>
          </a:p>
        </p:txBody>
      </p:sp>
      <p:sp>
        <p:nvSpPr>
          <p:cNvPr id="20" name="TextBox 19"/>
          <p:cNvSpPr txBox="1"/>
          <p:nvPr/>
        </p:nvSpPr>
        <p:spPr>
          <a:xfrm>
            <a:off x="11045952"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1" name="TextBox 20"/>
          <p:cNvSpPr txBox="1"/>
          <p:nvPr/>
        </p:nvSpPr>
        <p:spPr>
          <a:xfrm>
            <a:off x="6387084" y="3209544"/>
            <a:ext cx="4960620" cy="292608"/>
          </a:xfrm>
          <a:prstGeom prst="rect">
            <a:avLst/>
          </a:prstGeom>
          <a:noFill/>
        </p:spPr>
        <p:txBody>
          <a:bodyPr wrap="square" lIns="0" rIns="0" tIns="0" bIns="0" anchor="t">
            <a:spAutoFit/>
          </a:bodyPr>
          <a:lstStyle/>
          <a:p>
            <a:pPr algn="ctr"/>
            <a:r>
              <a:rPr sz="1600" b="1">
                <a:solidFill>
                  <a:srgbClr val="2E1257"/>
                </a:solidFill>
                <a:latin typeface="Consolas"/>
              </a:rPr>
              <a:t>=$F$15*F24</a:t>
            </a:r>
          </a:p>
        </p:txBody>
      </p:sp>
      <p:sp>
        <p:nvSpPr>
          <p:cNvPr id="22" name="TextBox 21"/>
          <p:cNvSpPr txBox="1"/>
          <p:nvPr/>
        </p:nvSpPr>
        <p:spPr>
          <a:xfrm>
            <a:off x="6387084"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Shares times that date's closing price. No fee.</a:t>
            </a:r>
          </a:p>
        </p:txBody>
      </p:sp>
      <p:sp>
        <p:nvSpPr>
          <p:cNvPr id="23" name="Rounded Rectangle 22"/>
          <p:cNvSpPr/>
          <p:nvPr/>
        </p:nvSpPr>
        <p:spPr>
          <a:xfrm>
            <a:off x="640080"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41248"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EACH SNAPSHOT · L4</a:t>
            </a:r>
          </a:p>
        </p:txBody>
      </p:sp>
      <p:sp>
        <p:nvSpPr>
          <p:cNvPr id="25" name="TextBox 24"/>
          <p:cNvSpPr txBox="1"/>
          <p:nvPr/>
        </p:nvSpPr>
        <p:spPr>
          <a:xfrm>
            <a:off x="5500116"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6" name="TextBox 25"/>
          <p:cNvSpPr txBox="1"/>
          <p:nvPr/>
        </p:nvSpPr>
        <p:spPr>
          <a:xfrm>
            <a:off x="841248" y="4306824"/>
            <a:ext cx="4960620" cy="292608"/>
          </a:xfrm>
          <a:prstGeom prst="rect">
            <a:avLst/>
          </a:prstGeom>
          <a:noFill/>
        </p:spPr>
        <p:txBody>
          <a:bodyPr wrap="square" lIns="0" rIns="0" tIns="0" bIns="0" anchor="t">
            <a:spAutoFit/>
          </a:bodyPr>
          <a:lstStyle/>
          <a:p>
            <a:pPr algn="ctr"/>
            <a:r>
              <a:rPr sz="1600" b="1">
                <a:solidFill>
                  <a:srgbClr val="2E1257"/>
                </a:solidFill>
                <a:latin typeface="Consolas"/>
              </a:rPr>
              <a:t>=G24-$I$15</a:t>
            </a:r>
          </a:p>
        </p:txBody>
      </p:sp>
      <p:sp>
        <p:nvSpPr>
          <p:cNvPr id="27" name="TextBox 26"/>
          <p:cNvSpPr txBox="1"/>
          <p:nvPr/>
        </p:nvSpPr>
        <p:spPr>
          <a:xfrm>
            <a:off x="841248"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Positive = worth more than you paid. Initial is locked.</a:t>
            </a:r>
          </a:p>
        </p:txBody>
      </p:sp>
      <p:sp>
        <p:nvSpPr>
          <p:cNvPr id="28" name="Rounded Rectangle 27"/>
          <p:cNvSpPr/>
          <p:nvPr/>
        </p:nvSpPr>
        <p:spPr>
          <a:xfrm>
            <a:off x="6185916"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387084"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PORTFOLIO ROLL-UP</a:t>
            </a:r>
          </a:p>
        </p:txBody>
      </p:sp>
      <p:sp>
        <p:nvSpPr>
          <p:cNvPr id="30" name="TextBox 29"/>
          <p:cNvSpPr txBox="1"/>
          <p:nvPr/>
        </p:nvSpPr>
        <p:spPr>
          <a:xfrm>
            <a:off x="11045952"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31" name="TextBox 30"/>
          <p:cNvSpPr txBox="1"/>
          <p:nvPr/>
        </p:nvSpPr>
        <p:spPr>
          <a:xfrm>
            <a:off x="6387084" y="4306824"/>
            <a:ext cx="4960620" cy="292608"/>
          </a:xfrm>
          <a:prstGeom prst="rect">
            <a:avLst/>
          </a:prstGeom>
          <a:noFill/>
        </p:spPr>
        <p:txBody>
          <a:bodyPr wrap="square" lIns="0" rIns="0" tIns="0" bIns="0" anchor="t">
            <a:spAutoFit/>
          </a:bodyPr>
          <a:lstStyle/>
          <a:p>
            <a:pPr algn="ctr"/>
            <a:r>
              <a:rPr sz="1600" b="1">
                <a:solidFill>
                  <a:srgbClr val="2E1257"/>
                </a:solidFill>
                <a:latin typeface="Consolas"/>
              </a:rPr>
              <a:t>=H24+O24</a:t>
            </a:r>
          </a:p>
        </p:txBody>
      </p:sp>
      <p:sp>
        <p:nvSpPr>
          <p:cNvPr id="32" name="TextBox 31"/>
          <p:cNvSpPr txBox="1"/>
          <p:nvPr/>
        </p:nvSpPr>
        <p:spPr>
          <a:xfrm>
            <a:off x="6387084"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One number per row. The portfolio's story in a single column.</a:t>
            </a:r>
          </a:p>
        </p:txBody>
      </p:sp>
      <p:sp>
        <p:nvSpPr>
          <p:cNvPr id="33" name="Rounded Rectangle 32"/>
          <p:cNvSpPr/>
          <p:nvPr/>
        </p:nvSpPr>
        <p:spPr>
          <a:xfrm>
            <a:off x="640080" y="4983480"/>
            <a:ext cx="10908792" cy="457200"/>
          </a:xfrm>
          <a:prstGeom prst="roundRect">
            <a:avLst>
              <a:gd name="adj" fmla="val 6000"/>
            </a:avLst>
          </a:prstGeom>
          <a:solidFill>
            <a:srgbClr val="FFFFFF"/>
          </a:solidFill>
          <a:ln w="889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14400" y="5102352"/>
            <a:ext cx="2286000" cy="274320"/>
          </a:xfrm>
          <a:prstGeom prst="rect">
            <a:avLst/>
          </a:prstGeom>
          <a:noFill/>
        </p:spPr>
        <p:txBody>
          <a:bodyPr wrap="square" lIns="0" rIns="0" tIns="0" bIns="0" anchor="t">
            <a:spAutoFit/>
          </a:bodyPr>
          <a:lstStyle/>
          <a:p>
            <a:pPr algn="l"/>
            <a:r>
              <a:rPr sz="900" b="1">
                <a:solidFill>
                  <a:srgbClr val="6B6878"/>
                </a:solidFill>
                <a:latin typeface="Calibri"/>
              </a:rPr>
              <a:t>QUICK COLOR REMINDER</a:t>
            </a:r>
          </a:p>
        </p:txBody>
      </p:sp>
      <p:sp>
        <p:nvSpPr>
          <p:cNvPr id="35" name="Rounded Rectangle 34"/>
          <p:cNvSpPr/>
          <p:nvPr/>
        </p:nvSpPr>
        <p:spPr>
          <a:xfrm>
            <a:off x="3200400" y="5138928"/>
            <a:ext cx="201168" cy="201168"/>
          </a:xfrm>
          <a:prstGeom prst="roundRect">
            <a:avLst>
              <a:gd name="adj" fmla="val 25000"/>
            </a:avLst>
          </a:prstGeom>
          <a:solidFill>
            <a:srgbClr val="4D8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34930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Blue · text</a:t>
            </a:r>
          </a:p>
        </p:txBody>
      </p:sp>
      <p:sp>
        <p:nvSpPr>
          <p:cNvPr id="37" name="Rounded Rectangle 36"/>
          <p:cNvSpPr/>
          <p:nvPr/>
        </p:nvSpPr>
        <p:spPr>
          <a:xfrm>
            <a:off x="5257800" y="5138928"/>
            <a:ext cx="201168" cy="201168"/>
          </a:xfrm>
          <a:prstGeom prst="roundRect">
            <a:avLst>
              <a:gd name="adj" fmla="val 25000"/>
            </a:avLst>
          </a:prstGeom>
          <a:solidFill>
            <a:srgbClr val="7FB8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5504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Green · numbers</a:t>
            </a:r>
          </a:p>
        </p:txBody>
      </p:sp>
      <p:sp>
        <p:nvSpPr>
          <p:cNvPr id="39" name="Rounded Rectangle 38"/>
          <p:cNvSpPr/>
          <p:nvPr/>
        </p:nvSpPr>
        <p:spPr>
          <a:xfrm>
            <a:off x="7315200" y="5138928"/>
            <a:ext cx="201168" cy="201168"/>
          </a:xfrm>
          <a:prstGeom prst="roundRect">
            <a:avLst>
              <a:gd name="adj" fmla="val 25000"/>
            </a:avLst>
          </a:prstGeom>
          <a:solidFill>
            <a:srgbClr val="C99B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6078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Gold · formulas</a:t>
            </a:r>
          </a:p>
        </p:txBody>
      </p:sp>
      <p:sp>
        <p:nvSpPr>
          <p:cNvPr id="41" name="Rounded Rectangle 40"/>
          <p:cNvSpPr/>
          <p:nvPr/>
        </p:nvSpPr>
        <p:spPr>
          <a:xfrm>
            <a:off x="9372600" y="5138928"/>
            <a:ext cx="201168" cy="201168"/>
          </a:xfrm>
          <a:prstGeom prst="roundRect">
            <a:avLst>
              <a:gd name="adj" fmla="val 25000"/>
            </a:avLst>
          </a:prstGeom>
          <a:solidFill>
            <a:srgbClr val="CC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6652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Other · reference</a:t>
            </a:r>
          </a:p>
        </p:txBody>
      </p:sp>
      <p:sp>
        <p:nvSpPr>
          <p:cNvPr id="43" name="TextBox 42"/>
          <p:cNvSpPr txBox="1"/>
          <p:nvPr/>
        </p:nvSpPr>
        <p:spPr>
          <a:xfrm>
            <a:off x="640080" y="5486400"/>
            <a:ext cx="10908792" cy="320040"/>
          </a:xfrm>
          <a:prstGeom prst="rect">
            <a:avLst/>
          </a:prstGeom>
          <a:noFill/>
        </p:spPr>
        <p:txBody>
          <a:bodyPr wrap="square" lIns="0" rIns="0" tIns="0" bIns="0" anchor="t">
            <a:spAutoFit/>
          </a:bodyPr>
          <a:lstStyle/>
          <a:p>
            <a:pPr algn="l"/>
            <a:r>
              <a:rPr sz="950" b="0">
                <a:solidFill>
                  <a:srgbClr val="6B6878"/>
                </a:solidFill>
                <a:latin typeface="Calibri"/>
              </a:rPr>
              <a:t>Stock 1 lives in row 15 (100 shares, $5 fee, F15/G15/H15/I15). Stock 2 lives in row 16 (200 shares, $10 fee, F16/G16/H16/I16). The snapshot table sits in rows 24 to 28. Column G holds stock 1's value at each date; column H holds stock 1's gain/loss with =G24-$I$15 (the $ keeps the initial cell anchored as you autofill down). Column N holds stock 2's value; column O its gain/loss with =N24-$I$16. Column Q sums =H24+O24 - the portfolio total per period. Format every dollar cell as Currency with 2 decimals.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Two real stocks · five snapshots · initial investment, value, gain/loss, portfolio total</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moves, two stocks, one portfolio.</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Name · pick stocks · initial investment · snapshots and roll-up.</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Type your name in the blue cell.</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The blue name cell at the top of the Stocks tab seeds the rest of the sheet. Until you type your name, the ticker constraint cells are blank. Type your full name, press Enter, and the constraint cells update to show the first letter of your first name and last name - the two letters your tickers have to start with.</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Pick two stocks on Yahoo Finance.</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Open finance.yahoo.com. Search for a ticker that starts with your first-name letter (Apple is AAPL, Microsoft is MSFT, Coca-Cola is KO). On the stock's page, click Historical Data. Read off the closing price approximately 1 year ago, 9 months, 6 months, 3 months, and today. Repeat for a second stock starting with your last-name letter. Type tickers in B15/B16, the purchase date in D15/D16, and prices in column G (stock 1) and column N (stock 2).</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Initial investment in column I.</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Click I15. Type =F15*G15+H15 - 100 shares times the 1-year-ago price plus the $5 fee. Press Enter. Click I16. Type =F16*G16+H16 - 200 shares times that price plus the $10 fee. Then I17: =I15+I16 for the total initial investment. Format all three as Currency with 2 decimals. The fee is paid once here and never again.</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Value, gain/loss, portfolio total.</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Stock 1: G24 = =$F$15*F24 (shares × price). H24 = =G24-$I$15 (value − initial, locked). Autofill G24:H24 down to G28:H28. Same pattern for stock 2 in columns N and O, with $F$16 and $I$16 as the locked references. Then Q24 = =H24+O24 and autofill down to Q28. The Q column is the portfolio's per-period story.</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Two real stocks · five snapshots · initial investment, value, gain/loss, portfolio total</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slips this DQ punishes.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Adding the fee at every period and reversing the gain/loss sign are the two biggest.</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ADDED THE TRANSACTION FEE TO EVERY PERIOD'S VALUE, NOT JUST THE INITIAL.</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The $5 and $10 fees were paid once on purchase day. They belong in =F15*G15+H15 (initial investment) and nowhere else. The per-period value formula is just =shares × price. If the fee shows up in every value cell, you'll never see a gain - the fee gets double-counted against you on every row.</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COMPUTED GAIN/LOSS AS INITIAL MINUS CURRENT INSTEAD OF CURRENT MINUS INITIAL.</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Positive gain/loss should mean the position is worth MORE than you paid. The formula is =value-initial, not the other way around. The reversed-sign version flips every entry in column H and column O, and the conclusion sentence ends up backwards.</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FORGOT TO LOCK $I$15 (OR $I$16) IN THE GAIN/LOSS FORMULA.</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When you autofill =G24-$I$15 down to H25, H26, H27, the value reference G24 should drift forward to G25, G26, G27 - but the initial-investment reference must stay anchored at I15. Without the $, the formula references I16, I17, I18 on the way down, all the wrong cells. Same for $I$16 on stock 2.</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HARDCODED 100 OR 200 SHARES INTO THE VALUE FORMULA.</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Shares are pre-filled in F15 (100) and F16 (200). The value formula should reference those cells with absolute references: =$F$15*F24, not =100*F24. The grader checks for formulas in those cells. Hardcoded values also break the formula if the template ever updates the share counts.</a:t>
            </a:r>
          </a:p>
        </p:txBody>
      </p:sp>
      <p:sp>
        <p:nvSpPr>
          <p:cNvPr id="25" name="Rounded Rectangle 24"/>
          <p:cNvSpPr/>
          <p:nvPr/>
        </p:nvSpPr>
        <p:spPr>
          <a:xfrm>
            <a:off x="594360" y="594360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2960" y="6108192"/>
            <a:ext cx="5074920" cy="274320"/>
          </a:xfrm>
          <a:prstGeom prst="rect">
            <a:avLst/>
          </a:prstGeom>
          <a:noFill/>
        </p:spPr>
        <p:txBody>
          <a:bodyPr wrap="square" lIns="0" rIns="0" tIns="0" bIns="0" anchor="t">
            <a:spAutoFit/>
          </a:bodyPr>
          <a:lstStyle/>
          <a:p>
            <a:pPr algn="l"/>
            <a:r>
              <a:rPr sz="1000" b="1">
                <a:solidFill>
                  <a:srgbClr val="C2546E"/>
                </a:solidFill>
                <a:latin typeface="Calibri"/>
              </a:rPr>
              <a:t>▸ SKIPPED THE CURRENCY / DATE FORMATTING.</a:t>
            </a:r>
          </a:p>
        </p:txBody>
      </p:sp>
      <p:sp>
        <p:nvSpPr>
          <p:cNvPr id="27" name="TextBox 26"/>
          <p:cNvSpPr txBox="1"/>
          <p:nvPr/>
        </p:nvSpPr>
        <p:spPr>
          <a:xfrm>
            <a:off x="822960" y="6419088"/>
            <a:ext cx="5074920" cy="685800"/>
          </a:xfrm>
          <a:prstGeom prst="rect">
            <a:avLst/>
          </a:prstGeom>
          <a:noFill/>
        </p:spPr>
        <p:txBody>
          <a:bodyPr wrap="square" lIns="0" rIns="0" tIns="0" bIns="0" anchor="t">
            <a:spAutoFit/>
          </a:bodyPr>
          <a:lstStyle/>
          <a:p>
            <a:pPr algn="l"/>
            <a:r>
              <a:rPr sz="1100" b="0">
                <a:solidFill>
                  <a:srgbClr val="1A1628"/>
                </a:solidFill>
                <a:latin typeface="Calibri"/>
              </a:rPr>
              <a:t>The grader explicitly checks formatting. Dollar cells (initial, prices, values, gains/losses, portfolio total) need Currency with 2 decimal places - not bare numbers like 5005. Date cells need Date format - not Excel's serial-number underbelly. Select the columns, Number format menu, Currency / Date. Two minutes that move you from gold to green.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Wed.</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Click every formula cell before you post.</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Name typed in the blue cell · tickers start with first-name + last-name letters</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Closing prices for all five dates filled in column G (stock 1) and column N (stock 2)</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Initial investment uses =F15*G15+H15 and =F16*G16+H16 - fee included once</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Value and gain/loss formulas use absolute references on $F$15, $F$16, $I$15, $I$16</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Q column sums both stocks per period; all dollar cells formatted as Currency; initial post by Wed</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MAT144.com/topics/7/dq/1 has five teaching panels - the stock-picking constraint, the initial-investment formula, the timeline of five snapshots, the value-and-gain/loss pairing, and the portfolio total roll-up. The Topic 7 cheat sheet also lays out the full capital-gain and total-return math.</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MAT144.com/topics/7/dq/1  ·  Companion teaching panels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