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 ·  GRAND CANYON UNIVERSITY  ·  STUDENT WALKTHROUGH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Calibri"/>
              </a:rPr>
              <a:t>Major Assignment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3317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7F4FC9"/>
                </a:solidFill>
                <a:latin typeface="Calibri"/>
              </a:rPr>
              <a:t>Two components. One probability story.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20040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Analysis of a 50-student tutoring dataset, then a histogram of the change in scores. 100 points across two worksheet tabs. No write-up document - all answers live inside the workbook. Personalized by your name.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54 Analysis + 46 Visualization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COMPONENTS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Two calculation tabs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PERSONALIZED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1 of 23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44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Name hash picks your dataset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MAT144.com/topics/6/ma  ·  Companion PDF available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01 - WORKSHEET ROADMAP + COLOR LEGEND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Six tabs in the workbook. Only two are graded. Same color code as every MAT-144 template.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six tabs in the MA3 workbook: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Grading Sheet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6B6878"/>
                </a:solidFill>
                <a:latin typeface="Calibri"/>
              </a:rPr>
              <a:t>Rubric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377439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468879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Analysis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8879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1">
                <a:solidFill>
                  <a:srgbClr val="C99B2D"/>
                </a:solidFill>
                <a:latin typeface="Calibri"/>
              </a:rPr>
              <a:t>Component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78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89118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Visualization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18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1">
                <a:solidFill>
                  <a:srgbClr val="C99B2D"/>
                </a:solidFill>
                <a:latin typeface="Calibri"/>
              </a:rPr>
              <a:t>Component 2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17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7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InitialScores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7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6B6878"/>
                </a:solidFill>
                <a:latin typeface="Calibri"/>
              </a:rPr>
              <a:t>Lookup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138156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596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AfterTutoring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596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6B6878"/>
                </a:solidFill>
                <a:latin typeface="Calibri"/>
              </a:rPr>
              <a:t>Lookup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058395" y="3017520"/>
            <a:ext cx="1856231" cy="86868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35" y="3154680"/>
            <a:ext cx="1673351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2E1257"/>
                </a:solidFill>
                <a:latin typeface="Calibri"/>
              </a:rPr>
              <a:t>Sheet1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149835" y="3547872"/>
            <a:ext cx="1673351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6B6878"/>
                </a:solidFill>
                <a:latin typeface="Calibri"/>
              </a:rPr>
              <a:t>Reference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41605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Color legend (printed on the Visualization tab at K13:L18):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572000"/>
            <a:ext cx="3657600" cy="12344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640080" y="4736592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234440" y="475488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BLUE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34440" y="4956048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text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3492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Your name (B10). Written paragraph (F43:L49).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297680" y="4572000"/>
            <a:ext cx="3657600" cy="12344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4480560" y="4736592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074920" y="475488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GREEN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74920" y="4956048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a number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80560" y="53492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MA3 has zero green cells - the name hash drives all inputs.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138160" y="4572000"/>
            <a:ext cx="3657600" cy="12344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8321040" y="4736592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915400" y="475488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GOLD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915400" y="4956048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a formula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21040" y="53492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Everything that auto-calculates. Use cell refs, not retyped numbers.</a:t>
            </a:r>
          </a:p>
        </p:txBody>
      </p:sp>
      <p:cxnSp>
        <p:nvCxnSpPr>
          <p:cNvPr id="44" name="Connector 43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02 - COMPONENT 1: ANALYSIS · 54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Enter your name to pick a dataset, compute 50 score changes, then four stats across three columns.</a:t>
            </a:r>
          </a:p>
        </p:txBody>
      </p:sp>
      <p:sp>
        <p:nvSpPr>
          <p:cNvPr id="9" name="Oval 8"/>
          <p:cNvSpPr/>
          <p:nvPr/>
        </p:nvSpPr>
        <p:spPr>
          <a:xfrm>
            <a:off x="457200" y="26060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5877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Type your full name in B10 (blue cell).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8986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At least 5 characters - pad with X if shorter. The name hash in F9 picks one of 23 score datasets. Without a name, B14:C63 stay blank.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3520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5021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the 50 score changes in D14:D63.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8130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First cell: =C14-B14 (after minus before). Grab the fill handle, drag down to row 63. All 50 gold cells filled with formulas, not typed numbers.</a:t>
            </a:r>
          </a:p>
        </p:txBody>
      </p:sp>
      <p:sp>
        <p:nvSpPr>
          <p:cNvPr id="15" name="Oval 14"/>
          <p:cNvSpPr/>
          <p:nvPr/>
        </p:nvSpPr>
        <p:spPr>
          <a:xfrm>
            <a:off x="457200" y="44348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4165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Build the 4-row by 3-column stats grid (G18:I21).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47274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Rows = Mean / Median / SD / Range. Columns = Before / After / Change. Use =AVERAGE() / =MEDIAN() / =STDEV() / =MAX()-MIN(). Twelve gold cells total.</a:t>
            </a:r>
          </a:p>
        </p:txBody>
      </p:sp>
      <p:sp>
        <p:nvSpPr>
          <p:cNvPr id="18" name="Oval 17"/>
          <p:cNvSpPr/>
          <p:nvPr/>
        </p:nvSpPr>
        <p:spPr>
          <a:xfrm>
            <a:off x="457200" y="53492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53309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Look up two personalized percentiles in G27 and G28.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56418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F27 and F28 already say something like "12th" and "47th". Convert to decimal: =PERCENTILE(D14:D63, 0.12) and the same for 0.47. Don't pass "12th" - that's not a number.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Key formula patterns: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2926080"/>
            <a:ext cx="5486400" cy="7315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306324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=C14-B14   (drag to D63)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0" y="3703320"/>
            <a:ext cx="5486400" cy="7315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83680" y="38404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=AVERAGE(B14:B63)   =MEDIAN(B14:B63)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4480560"/>
            <a:ext cx="5486400" cy="7315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0" y="461772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=STDEV(B14:B63)   =MAX-MIN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5257800"/>
            <a:ext cx="5486400" cy="7315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53949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=PERCENTILE(D14:D63, 0.12)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03 - THE EMPIRICAL RULE · THE PROBABILITY PIECE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MA3 lives under Topic 6 (Probability) because the Empirical Rule turns SD into a 68% probability interval.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Empirical Rule in one line: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971800"/>
            <a:ext cx="5486400" cy="137160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3136392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C99B2D"/>
                </a:solidFill>
                <a:latin typeface="Calibri"/>
              </a:rPr>
              <a:t>68 · 95 · 99.7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429000"/>
            <a:ext cx="5029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In a roughly normal distribution, about 68% of values fall within 1 SD of the mean, 95% within 2 SD, and 99.7% within 3 SD. MA3 only asks for the 68% interval - one standard deviation on the Change column.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52628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Lower and upper bounds (G36 and G37):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846320"/>
            <a:ext cx="5486400" cy="64008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9834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=H18 - H20      (Mean - 1 SD)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5532120"/>
            <a:ext cx="5486400" cy="64008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56692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=H18 + H20      (Mean + 1 SD)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written answer (F43:L49):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0" y="2971800"/>
            <a:ext cx="5486400" cy="320040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83680" y="31089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TEMPLATE PARAGRAPH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3383280"/>
            <a:ext cx="5120640" cy="2651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About 68% of the 50 students (roughly 34) had a change-in-score between [lower bound] and [upper bound]. Because the mean change is [positive / negative], the data suggests tutoring [did / did not] improve scores on average. The 68% interval comes from the Empirical Rule applied to a roughly normal distribution.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576072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6878"/>
                </a:solidFill>
                <a:latin typeface="Calibri"/>
              </a:rPr>
              <a:t>Cite the actual numbers from G36 and G37 in your paragraph.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04 - COMPONENT 2: VISUALIZATION · 46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Bin Min, Bin Max, Bin Width. Then 11 rows of Lower / Upper / Title / Frequency / Relative Frequency.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Bin setup (cells E22, E23, E24):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971800"/>
            <a:ext cx="5486400" cy="6858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1089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E22  =MIN(B12:B61) - 0.1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29184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Bin Min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703320"/>
            <a:ext cx="5486400" cy="6858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8404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E23  =MAX(B12:B61) + 0.1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0233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Bin Max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434840"/>
            <a:ext cx="5486400" cy="6858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57200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2E1257"/>
                </a:solidFill>
                <a:latin typeface="Consolas"/>
              </a:rPr>
              <a:t>E24  =(E23 - E22) / 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75488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Bin Width across 11 bins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5349240"/>
            <a:ext cx="5486400" cy="96012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5513832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THE 0.1 BUFFER MATTERS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580644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Without subtracting 0.1 from MIN and adding 0.1 to MAX, the smallest data point lands on a bin boundary and COUNTIFS("&gt;x", "&lt;=y") excludes it. Your frequencies won't sum to 50.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11-row frequency table (D28:H38):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0" y="2971800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37960" y="3017520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Lower (D28)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3172968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=E22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3520440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37960" y="3566160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Lower (D29...)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37960" y="3721608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=E28   (previous Upper)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0" y="4069080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37960" y="4114800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Upper (E28)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37960" y="4270248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=D28 + $E$24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400800" y="4617719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37960" y="4663439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Title (F28)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37960" y="4818887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=(D28 + E28) / 2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400800" y="5166360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537960" y="5212080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Frequency (G28)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37960" y="5367528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=COUNTIFS($B$12:$B$61, "&gt;"&amp;D28, ...,"&lt;="&amp;E28)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00800" y="5715000"/>
            <a:ext cx="54864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37960" y="5760720"/>
            <a:ext cx="1737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Rel Freq (H28)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37960" y="5916168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2E1257"/>
                </a:solidFill>
                <a:latin typeface="Consolas"/>
              </a:rPr>
              <a:t>=G28 / COUNT($B$12:$B$61)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05 - THE HISTOGRAM · CHART CHROME COUNTS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Insert your own histogram from the bin table. The grader checks four things.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5623560" cy="1737360"/>
          </a:xfrm>
          <a:prstGeom prst="roundRect">
            <a:avLst>
              <a:gd name="adj" fmla="val 5000"/>
            </a:avLst>
          </a:prstGeom>
          <a:solidFill>
            <a:srgbClr val="FCEBC8"/>
          </a:solidFill>
          <a:ln w="889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788920"/>
            <a:ext cx="5166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CUSTOM TITLE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108960"/>
            <a:ext cx="51663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Change "Chart Title" to something real - for example "Distribution of Change in Math Scores". Use your name's actual story.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2606040"/>
            <a:ext cx="5623560" cy="1737360"/>
          </a:xfrm>
          <a:prstGeom prst="roundRect">
            <a:avLst>
              <a:gd name="adj" fmla="val 5000"/>
            </a:avLst>
          </a:prstGeom>
          <a:solidFill>
            <a:srgbClr val="FCEBC8"/>
          </a:solidFill>
          <a:ln w="889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2788920"/>
            <a:ext cx="5166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BOTH AXIS LABELS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3108960"/>
            <a:ext cx="51663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X-axis: Change in Score (or Title of Bin). Y-axis: Frequency. Add via Chart Design &gt; Add Chart Element &gt; Axis Titles.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4480560"/>
            <a:ext cx="5623560" cy="1737360"/>
          </a:xfrm>
          <a:prstGeom prst="roundRect">
            <a:avLst>
              <a:gd name="adj" fmla="val 5000"/>
            </a:avLst>
          </a:prstGeom>
          <a:solidFill>
            <a:srgbClr val="FCEBC8"/>
          </a:solidFill>
          <a:ln w="889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663440"/>
            <a:ext cx="5166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BARS TOUCHING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983480"/>
            <a:ext cx="51663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Gap width = 0. Right-click a bar &gt; Format Data Series &gt; Gap Width slider all the way left. A histogram has no gaps - that's what distinguishes it from a bar chart.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4480560"/>
            <a:ext cx="5623560" cy="1737360"/>
          </a:xfrm>
          <a:prstGeom prst="roundRect">
            <a:avLst>
              <a:gd name="adj" fmla="val 5000"/>
            </a:avLst>
          </a:prstGeom>
          <a:solidFill>
            <a:srgbClr val="FCEBC8"/>
          </a:solidFill>
          <a:ln w="889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40" y="4663440"/>
            <a:ext cx="5166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X-AXIS = TITLE OF BIN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4983480"/>
            <a:ext cx="51663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Use the Title of Bin column (F28:F38) as the category labels on the X-axis, not the Lower / Upper columns and not Excel's auto-bins.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6217920"/>
            <a:ext cx="11277295" cy="3657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6382512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TWO ACCEPTABLE FREQUENCY FORMULAS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" y="6675120"/>
            <a:ext cx="10820095" cy="-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Either =COUNTIFS("&gt;"&amp;Lower, "&lt;="&amp;Upper) or =FREQUENCY(data_array, upper_limits_array) earns full credit. The instructor deck links a video for each.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6 - Probability · Descriptive Stats · Empirical Rule · Histogram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2546E"/>
                </a:solidFill>
                <a:latin typeface="Calibri"/>
              </a:rPr>
              <a:t>06 - THE SLIPS THAT COST THE MOST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Pulled straight from the instructor's MA3 explanation deck. Most failed submissions hit one of these.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27889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788920"/>
            <a:ext cx="2423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063240"/>
            <a:ext cx="24231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2E1257"/>
                </a:solidFill>
                <a:latin typeface="Calibri"/>
              </a:rPr>
              <a:t>FORGOT THE 0.1 BIN BUFFER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023360"/>
            <a:ext cx="242316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Without MIN-0.1 and MAX+0.1, the smallest score lands on a bin boundary and COUNTIFS misses it. Your frequencies sum to 49 instead of 50. The #1 cause of mismatched bin totals.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37560" y="2606040"/>
            <a:ext cx="27889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20440" y="2788920"/>
            <a:ext cx="2423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063240"/>
            <a:ext cx="24231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2E1257"/>
                </a:solidFill>
                <a:latin typeface="Calibri"/>
              </a:rPr>
              <a:t>PASSED "12th" TO =PERCENTILE()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20440" y="4023360"/>
            <a:ext cx="242316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F27 says "12th" as text. =PERCENTILE() wants 0.12 as a number. Convert the label by hand before plugging in. Same for the 47th, 78th, etc.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606040"/>
            <a:ext cx="27889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2788920"/>
            <a:ext cx="2423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063240"/>
            <a:ext cx="24231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2E1257"/>
                </a:solidFill>
                <a:latin typeface="Calibri"/>
              </a:rPr>
              <a:t>HISTOGRAM HAS GAPS BETWEEN BARS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4023360"/>
            <a:ext cx="242316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Excel's default bar chart has gaps. A histogram does not. Right-click a bar &gt; Format Data Series &gt; set Gap Width to 0%. Bars must touch.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98280" y="2606040"/>
            <a:ext cx="27889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81160" y="2788920"/>
            <a:ext cx="2423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60" y="3063240"/>
            <a:ext cx="24231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2E1257"/>
                </a:solidFill>
                <a:latin typeface="Calibri"/>
              </a:rPr>
              <a:t>DEFAULT "CHART TITLE" LEFT IN PLACE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81160" y="4023360"/>
            <a:ext cx="242316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Click the chart title once, click again to edit, type a real title. The grader looks for any custom title - the literal text "Chart Title" is an automatic deduction.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3 · Grand Canyon University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7 of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SUBMIT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One last pass.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MA3 is workbook-only - one .xlsx upload to Halo. Walk both tabs top to bottom and verify these eight items before you submit.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2788920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770632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7889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Analysis: Name in B10 (5+ chars), all 50 changes in D14:D63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108960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090672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Analysis: 12 stats cells use =AVERAGE / =MEDIAN / =STDEV / =MAX-MIN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429000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410712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42900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Analysis: Percentiles use decimals (0.12), not labels ("12th")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3749039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730751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3749039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Analysis: G36/G37 are Mean - SD and Mean + SD on the Change column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069080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050792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406908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Analysis: F43:L49 paragraph cites the actual 68% bounds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389120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370832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43891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Visualization: Bin Min and Max use the 0.1 buffer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4709159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4690871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4709159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Visualization: Frequencies sum to 50, Rel Freq sums to 100%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5029199"/>
            <a:ext cx="228600" cy="228600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5010911"/>
            <a:ext cx="228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5029199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Visualization: Histogram has custom title + both axis labels + zero gap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" y="5440680"/>
            <a:ext cx="10911535" cy="91440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4400" y="553212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 ON A SPECIFIC TAB?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" y="5806440"/>
            <a:ext cx="103628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Every slide here has a deeper page at  MAT144.com/topics/6/ma  -  with links into the relevant lessons + DQs and a printable PDF version of this walkthrough next to the Excel template.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MAT144.com/topics/6/ma  ·  Companion PDF available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