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MAT-144 · GRAND CANYON UNIVERSITY · DQ REFERENCE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37160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FFFFF"/>
                </a:solidFill>
                <a:latin typeface="Calibri"/>
              </a:rPr>
              <a:t>Topic 6 · DQ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7F4FC9"/>
                </a:solidFill>
                <a:latin typeface="Calibri"/>
              </a:rPr>
              <a:t>Order matters, or it doesn't.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108960"/>
            <a:ext cx="100584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Kentucky Derby bets and lottery tickets. Six randomly-drawn games per student. For each: permutation or combination, total outcomes via =PERMUT or =COMBIN, ways to win, probability of winning, and the "1 to X" odds against - the format every sportsbook in the world uses.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POINTS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Discussion grade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5196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5312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GAMES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5312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312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Name-keyed scenarios · 4 cells each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86384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6500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INITIAL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6500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Fri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6500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Initial post by Fri · replies by Sun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6519672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MAT144.com/topics/6/dq/2  ·  Companion teaching panels on the live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6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Six games of chance - permutation vs combination, =PERMUT / =COMBIN, probability, odds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T6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2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01 — WHY THIS DQ EXISTS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The L4 litmus test, applied six times.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Read the scenario · decide order matters or doesn't · pick =PERMUT or =COMBIN · compute.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108960"/>
            <a:ext cx="6858000" cy="2423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Lesson 4 introduced two counting tools: permutations (order matters) and combinations (order doesn't). On paper the difference is the r! divisor; in practice the only hard part is reading the scenario carefully enough to know which one applies. This DQ trains exactly that decision, six times in a row, on randomized scenarios drawn from Kentucky Derby bets, lottery tickets, raffle drawings, and committee selection.
Once the decision is made, Excel does the arithmetic. =PERMUT(n, r) and =COMBIN(n, r) take the pool size and the chosen size, return the sample-space count, and feed straight into the probability cell (favorable / total). A pre-built odds-against column converts probability into the "1 to X" form sportsbooks use - the same number, restated for human ears.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772400" y="3108960"/>
            <a:ext cx="3931920" cy="242316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001000" y="3273552"/>
            <a:ext cx="3474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▸ CONNECTS TO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01000" y="3584448"/>
            <a:ext cx="347472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A1628"/>
                </a:solidFill>
                <a:latin typeface="Calibri"/>
              </a:rPr>
              <a:t>Lesson 2's counting principle multiplies stages. Lesson 4's permutations and combinations are the special case when those stages are picks from one pool. Lesson 6's theoretical-vs-experimental contrast is the engine: P(win) = favorable / total, with the total computed by =PERMUT or =COMBIN. The odds-against translation here is the most-used real-world skill in the topic.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6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Six games of chance - permutation vs combination, =PERMUT / =COMBIN, probability, odds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T6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3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02 — THE MATH BEHIND 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Two functions, one decision.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Litmus test first. Then favorable / total. Then translate to odds.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880360"/>
            <a:ext cx="5362956" cy="960120"/>
          </a:xfrm>
          <a:prstGeom prst="roundRect">
            <a:avLst>
              <a:gd name="adj" fmla="val 4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" y="2971800"/>
            <a:ext cx="49606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522398"/>
                </a:solidFill>
                <a:latin typeface="Calibri"/>
              </a:rPr>
              <a:t>ORDER MATTERS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" y="3209544"/>
            <a:ext cx="49606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nPr = n! / (n − r)!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" y="3557016"/>
            <a:ext cx="496062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6B6878"/>
                </a:solidFill>
                <a:latin typeface="Calibri"/>
              </a:rPr>
              <a:t>Permutation. Trifecta, Exacta, race finishers, password digits.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85916" y="2880360"/>
            <a:ext cx="5362956" cy="960120"/>
          </a:xfrm>
          <a:prstGeom prst="roundRect">
            <a:avLst>
              <a:gd name="adj" fmla="val 4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87084" y="2971800"/>
            <a:ext cx="49606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522398"/>
                </a:solidFill>
                <a:latin typeface="Calibri"/>
              </a:rPr>
              <a:t>ORDER DOESN'T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87084" y="3209544"/>
            <a:ext cx="49606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nCr = n! / (r! · (n − r)!)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87084" y="3557016"/>
            <a:ext cx="496062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6B6878"/>
                </a:solidFill>
                <a:latin typeface="Calibri"/>
              </a:rPr>
              <a:t>Combination. Lottery match, committee, pizza toppings.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4023360"/>
            <a:ext cx="5362956" cy="960120"/>
          </a:xfrm>
          <a:prstGeom prst="roundRect">
            <a:avLst>
              <a:gd name="adj" fmla="val 4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41248" y="4114800"/>
            <a:ext cx="49606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522398"/>
                </a:solidFill>
                <a:latin typeface="Calibri"/>
              </a:rPr>
              <a:t>PROBABILITY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8" y="4352544"/>
            <a:ext cx="49606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P(win) = favorable / total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1248" y="4700016"/>
            <a:ext cx="496062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6B6878"/>
                </a:solidFill>
                <a:latin typeface="Calibri"/>
              </a:rPr>
              <a:t>Almost always 1 / total. Partial-match lottery uses a product.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185916" y="4023360"/>
            <a:ext cx="5362956" cy="960120"/>
          </a:xfrm>
          <a:prstGeom prst="roundRect">
            <a:avLst>
              <a:gd name="adj" fmla="val 4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387084" y="4114800"/>
            <a:ext cx="49606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522398"/>
                </a:solidFill>
                <a:latin typeface="Calibri"/>
              </a:rPr>
              <a:t>ODDS AGAINST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87084" y="4352544"/>
            <a:ext cx="49606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odds = (1 − P) / P → "1 to X"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87084" y="4700016"/>
            <a:ext cx="496062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6B6878"/>
                </a:solidFill>
                <a:latin typeface="Calibri"/>
              </a:rPr>
              <a:t>Sportsbook format. 1% probability → odds 99 to 1.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5074920"/>
            <a:ext cx="11247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The two counting formulas differ by a factor of r! - the number of orderings of the chosen items. Confuse the two and your answer is off by 6 (for r = 3) or 24 (for r = 4). The litmus test is one sentence: swap two of your picks; if a different order means a different outcome, it's a permutation. Odds-against is the most-misread piece - it's NOT the probability of losing (which is 1 − P, a value in [0, 1]). It's (1 − P) / P, a value that can be arbitrarily large.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6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Six games of chance - permutation vs combination, =PERMUT / =COMBIN, probability, odds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T6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4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03 — HOW IT WORKS IN EXCEL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=PERMUT(n, r) or =COMBIN(n, r) - read the wording, pick the function.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Pool size first argument. Chosen size second. Don't swap them.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880360"/>
            <a:ext cx="5362956" cy="1920240"/>
          </a:xfrm>
          <a:prstGeom prst="roundRect">
            <a:avLst>
              <a:gd name="adj" fmla="val 3000"/>
            </a:avLst>
          </a:prstGeom>
          <a:solidFill>
            <a:srgbClr val="F5F3FA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60120" y="3081528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522398"/>
                </a:solidFill>
                <a:latin typeface="Calibri"/>
              </a:rPr>
              <a:t>▸ ORDER MATTERS  ·  USE =PERMUT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3447288"/>
            <a:ext cx="5088636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600" b="1">
                <a:solidFill>
                  <a:srgbClr val="2E1257"/>
                </a:solidFill>
                <a:latin typeface="Consolas"/>
              </a:rPr>
              <a:t>=PERMUT(</a:t>
            </a:r>
            <a:r>
              <a:rPr sz="3600" b="1">
                <a:solidFill>
                  <a:srgbClr val="7F4FC9"/>
                </a:solidFill>
                <a:latin typeface="Consolas"/>
              </a:rPr>
              <a:t>n</a:t>
            </a:r>
            <a:r>
              <a:rPr sz="3600" b="1">
                <a:solidFill>
                  <a:srgbClr val="2E1257"/>
                </a:solidFill>
                <a:latin typeface="Consolas"/>
              </a:rPr>
              <a:t>, </a:t>
            </a:r>
            <a:r>
              <a:rPr sz="3600" b="1">
                <a:solidFill>
                  <a:srgbClr val="7F4FC9"/>
                </a:solidFill>
                <a:latin typeface="Consolas"/>
              </a:rPr>
              <a:t>r</a:t>
            </a:r>
            <a:r>
              <a:rPr sz="3600" b="1">
                <a:solidFill>
                  <a:srgbClr val="2E1257"/>
                </a:solidFill>
                <a:latin typeface="Consolas"/>
              </a:rPr>
              <a:t>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4178808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50" b="0">
                <a:solidFill>
                  <a:srgbClr val="6B6878"/>
                </a:solidFill>
                <a:latin typeface="Calibri"/>
              </a:rPr>
              <a:t>Exacta · Trifecta · race finishers.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4434840"/>
            <a:ext cx="472287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6B6878"/>
                </a:solidFill>
                <a:latin typeface="Calibri"/>
              </a:rPr>
              <a:t>NOT  </a:t>
            </a:r>
            <a:r>
              <a:rPr sz="1100" b="0" strike="sngStrike">
                <a:solidFill>
                  <a:srgbClr val="6B6878"/>
                </a:solidFill>
                <a:latin typeface="Consolas"/>
              </a:rPr>
              <a:t>=PERMUT(r, n)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85916" y="2880360"/>
            <a:ext cx="5362956" cy="1920240"/>
          </a:xfrm>
          <a:prstGeom prst="roundRect">
            <a:avLst>
              <a:gd name="adj" fmla="val 3000"/>
            </a:avLst>
          </a:prstGeom>
          <a:solidFill>
            <a:srgbClr val="F5F3FA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05956" y="3081528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522398"/>
                </a:solidFill>
                <a:latin typeface="Calibri"/>
              </a:rPr>
              <a:t>▸ ORDER DOESN'T  ·  USE =COMBIN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23076" y="3447288"/>
            <a:ext cx="5088636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600" b="1">
                <a:solidFill>
                  <a:srgbClr val="2E1257"/>
                </a:solidFill>
                <a:latin typeface="Consolas"/>
              </a:rPr>
              <a:t>=COMBIN(</a:t>
            </a:r>
            <a:r>
              <a:rPr sz="3600" b="1">
                <a:solidFill>
                  <a:srgbClr val="7F4FC9"/>
                </a:solidFill>
                <a:latin typeface="Consolas"/>
              </a:rPr>
              <a:t>n</a:t>
            </a:r>
            <a:r>
              <a:rPr sz="3600" b="1">
                <a:solidFill>
                  <a:srgbClr val="2E1257"/>
                </a:solidFill>
                <a:latin typeface="Consolas"/>
              </a:rPr>
              <a:t>, </a:t>
            </a:r>
            <a:r>
              <a:rPr sz="3600" b="1">
                <a:solidFill>
                  <a:srgbClr val="7F4FC9"/>
                </a:solidFill>
                <a:latin typeface="Consolas"/>
              </a:rPr>
              <a:t>r</a:t>
            </a:r>
            <a:r>
              <a:rPr sz="3600" b="1">
                <a:solidFill>
                  <a:srgbClr val="2E1257"/>
                </a:solidFill>
                <a:latin typeface="Consolas"/>
              </a:rPr>
              <a:t>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05956" y="4178808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50" b="0">
                <a:solidFill>
                  <a:srgbClr val="6B6878"/>
                </a:solidFill>
                <a:latin typeface="Calibri"/>
              </a:rPr>
              <a:t>Lottery match · committee · pizza toppings.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05956" y="4434840"/>
            <a:ext cx="472287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6B6878"/>
                </a:solidFill>
                <a:latin typeface="Calibri"/>
              </a:rPr>
              <a:t>NOT  </a:t>
            </a:r>
            <a:r>
              <a:rPr sz="1100" b="0" strike="sngStrike">
                <a:solidFill>
                  <a:srgbClr val="6B6878"/>
                </a:solidFill>
                <a:latin typeface="Consolas"/>
              </a:rPr>
              <a:t>=COMBIN(r, n)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0080" y="4983480"/>
            <a:ext cx="10908792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889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5102352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6B6878"/>
                </a:solidFill>
                <a:latin typeface="Calibri"/>
              </a:rPr>
              <a:t>QUICK COLOR REMINDER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2004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4D8A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4930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Blue · text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2578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7FB8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5504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Green · numbers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3152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C99B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6078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Gold · formulas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3726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CCCC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6652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Other · reference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" y="5486400"/>
            <a:ext cx="109087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6B6878"/>
                </a:solidFill>
                <a:latin typeface="Calibri"/>
              </a:rPr>
              <a:t>Six rows, nine columns. Column A holds the scenario (auto-populated from your name). Column B: drop-down for permutation / combination - read the scenario for ordering language ("in order," "first three," "in the order drawn" signal permutation). Column D: =PERMUT(n, r) or =COMBIN(n, r) - pool size first, chosen size second. Column F: ways to win (usually 1; partial-match lottery uses a product). Column G: =F/D. Columns H and I (odds-against and "1 to X") are pre-built - they compute automatically.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6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Six games of chance - permutation vs combination, =PERMUT / =COMBIN, probability, odds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T6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5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04 — A WORKED 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Four moves, repeated six times.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Name · litmus test · =PERMUT or =COMBIN · favorable / total.</a:t>
            </a:r>
          </a:p>
        </p:txBody>
      </p:sp>
      <p:sp>
        <p:nvSpPr>
          <p:cNvPr id="13" name="Oval 12"/>
          <p:cNvSpPr/>
          <p:nvPr/>
        </p:nvSpPr>
        <p:spPr>
          <a:xfrm>
            <a:off x="594360" y="310896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30906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Type your name in C2.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340156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Cell C2 triggers the random draw of six game scenarios. They appear in column A as readable English ("Pick the first three horses in order in a field of 20"). The rest of each row stays blank until you fill it.</a:t>
            </a:r>
          </a:p>
        </p:txBody>
      </p:sp>
      <p:sp>
        <p:nvSpPr>
          <p:cNvPr id="16" name="Oval 15"/>
          <p:cNvSpPr/>
          <p:nvPr/>
        </p:nvSpPr>
        <p:spPr>
          <a:xfrm>
            <a:off x="6446520" y="310896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95160" y="30906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Read the row · pick from the dropdown in column B.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95160" y="340156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Swap two of your picks in your head. Does the outcome change? Yes → permutation (Exacta, Trifecta, race finishers). No → combination (lottery match-all, committee selection). Pick from the column B dropdown - the grader checks for the right choice.</a:t>
            </a:r>
          </a:p>
        </p:txBody>
      </p:sp>
      <p:sp>
        <p:nvSpPr>
          <p:cNvPr id="19" name="Oval 18"/>
          <p:cNvSpPr/>
          <p:nvPr/>
        </p:nvSpPr>
        <p:spPr>
          <a:xfrm>
            <a:off x="594360" y="4663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4645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Compute the sample space in column D.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495604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Type =PERMUT(20, 2) for the Exacta of 20 horses. Or =COMBIN(45, 6) for a 6-out-of-45 lottery. Pool size first argument, chosen size second - swapping them returns #NUM!. Don't type the number you computed by hand; the grader expects a formula.</a:t>
            </a:r>
          </a:p>
        </p:txBody>
      </p:sp>
      <p:sp>
        <p:nvSpPr>
          <p:cNvPr id="22" name="Oval 21"/>
          <p:cNvSpPr/>
          <p:nvPr/>
        </p:nvSpPr>
        <p:spPr>
          <a:xfrm>
            <a:off x="6446520" y="4663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95160" y="4645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Favorable count, probability, then read the odds.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95160" y="495604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Column F: ways to win. Usually 1 (one winning ticket). For "match 3 of 5 in a pool of n": =COMBIN(5,3)*COMBIN(n-5,2). Column G: =F/D. Columns H (odds-against) and I ("1 to X") fill in automatically. Repeat for all six rows.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6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Six games of chance - permutation vs combination, =PERMUT / =COMBIN, probability, odds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T6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6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05 — COMMON SLIPS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Five slips this DQ punishes.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Wrong function and the partial-match ways-to-win formula are the most common.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94360" y="310896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27355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USED =COMBIN WHEN THE SCENARIO NEEDED =PERMUT (OR VICE VERSA).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58444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Re-read for ordering language. "In order," "first three finishers," "in the order drawn" all signal a permutation. "Match these numbers" with no ordering qualifier signals a combination. Confusing the two changes the answer by a factor of r!.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55080" y="310896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0" y="327355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COMPUTED =PERMUT(R, N) INSTEAD OF =PERMUT(N, R).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58444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First argument is the pool size, second is the chosen size. For an Exacta of 20 horses, write =PERMUT(20, 2), not =PERMUT(2, 20) - the latter returns #NUM!. Same convention for =COMBIN. Pool first, chosen second, every time.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4360" y="452628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" y="469087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GOT THE PARTIAL-MATCH WAYS-TO-WIN COUNT WRONG.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500176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For "match exactly 3 of 5 in a pool of n," favorable = =COMBIN(5, 3) * COMBIN(n − 5, 2) - choose which 3 of the 5 drawn numbers you match, times which 2 of the n−5 non-drawn numbers fill the rest of the ticket. Forgetting to multiply by the losing-picks combination is the most common error.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55080" y="452628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469087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TYPED A NUMBER IN COLUMN D INSTEAD OF USING =PERMUT OR =COMBIN.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500176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The grader expects a formula in the gold cells, not a hardcoded value. Even if you computed the right answer by hand, you lose credit if the cell shows just "7,920" instead of =PERMUT(12, 4). Use the built-in.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94360" y="594360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60" y="610819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CONFUSED "ODDS AGAINST" WITH "PROBABILITY OF LOSING."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641908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These are two different numbers. Probability of losing = 1 − P, a value in [0, 1]. Odds against = (1 − P) / P, a value that can be arbitrarily large. A 50% probability has a 50% probability of losing but odds against of 1 to 1. A 1% probability has 99% probability of losing but odds against of 99 to 1. Column H computes the second formula.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BEFORE YOU POST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Initial post Fri.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Two substantive replies by Sunday. Sanity-check each probability is between 0 and 1.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310896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09067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310896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Name typed in C2 · six scenarios populated in column 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493008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474720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" y="3493008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Column B dropdown set correctly for each row (permutation or combination)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877056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858768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" y="3877056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Column D uses =PERMUT(n, r) or =COMBIN(n, r) - pool size first argument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4261104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242816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4261104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Column F holds the right ways-to-win count (1 for match-all, COMBIN product for partial-match)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" y="4645152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4626864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4645152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All six column G probabilities are between 0 and 1; initial post by Friday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5486400"/>
            <a:ext cx="10911535" cy="7772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577840"/>
            <a:ext cx="103628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STUCK?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5815584"/>
            <a:ext cx="103628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MAT144.com/topics/6/dq/2 has five teaching panels - how the six games are generated, the litmus test, the =PERMUT / =COMBIN built-ins, the favorable / total step, and the odds-against translation. The Expected Value Lab on the live page deepens the topic into MA3 territory.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6519672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MAT144.com/topics/6/dq/2  ·  Companion teaching panels on the live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