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6 · DQ 1</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Simulate. Count. Compare. Converge.</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An n-sided die in your spreadsheet, rolled 1,000 times in one column and 4,000 times in another. The empirical probabilities jitter around the theoretical 1/n - tighter on the bigger sample. Five reruns. One conclusion. The Law of Large Numbers, drawn in your own data.</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ROLLS</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5,000</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1,000 in Table 1 · 4,000 in Table 2</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Wed</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Wed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MAT144.com/topics/6/dq/1  ·  Companion teaching panels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6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Simulate a die in Excel - 1,000 rolls vs 4,000 rolls, empirical vs theoretical, the LLN</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T6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The LLN, by simulation.</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Same die, two sample sizes. Bigger sample, tighter agreement.</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Topic 6 is the predictive half of the data side of the course. The central claim is the Law of Large Numbers: experimental probability converges to theoretical probability as the number of trials grows. This DQ lets you draw that convergence in your own data.
Your name's length picks the die (10 to 15 sides). Two columns roll it - Table 1 a thousand times, Table 2 four thousand times. For each face you compute the empirical probability (how often that face actually came up, divided by total rolls) and compare to the theoretical (1/n). Then average the absolute deviations per table. Rerun the sheet five times. The pattern is stubborn: Table 2's average is consistently smaller. That is the theorem.</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Lesson 1 introduced the probability ratio. Lesson 6 contrasts theoretical with experimental. This DQ closes the loop: you generate experimental data, compute the empirical ratio for each face, watch it land near 1/n, and prove the LLN by rerunning the sheet. The =RANDBETWEEN engine here returns in MA3 with a fresh simulation context.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6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Simulate a die in Excel - 1,000 rolls vs 4,000 rolls, empirical vs theoretical, the LLN</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T6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Empirical · theoretical · deviation · LLN.</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Two ratios you compare. One average that summarizes the gap. One law that explains the gap shrinking.</a:t>
            </a:r>
          </a:p>
        </p:txBody>
      </p:sp>
      <p:sp>
        <p:nvSpPr>
          <p:cNvPr id="13" name="Rounded Rectangle 12"/>
          <p:cNvSpPr/>
          <p:nvPr/>
        </p:nvSpPr>
        <p:spPr>
          <a:xfrm>
            <a:off x="640080"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41248"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EMPIRICAL · L6</a:t>
            </a:r>
          </a:p>
        </p:txBody>
      </p:sp>
      <p:sp>
        <p:nvSpPr>
          <p:cNvPr id="15" name="TextBox 14"/>
          <p:cNvSpPr txBox="1"/>
          <p:nvPr/>
        </p:nvSpPr>
        <p:spPr>
          <a:xfrm>
            <a:off x="841248"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P_exp(face) = frequency / total rolls</a:t>
            </a:r>
          </a:p>
        </p:txBody>
      </p:sp>
      <p:sp>
        <p:nvSpPr>
          <p:cNvPr id="16" name="TextBox 15"/>
          <p:cNvSpPr txBox="1"/>
          <p:nvPr/>
        </p:nvSpPr>
        <p:spPr>
          <a:xfrm>
            <a:off x="841248"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Measured from the data. Jitters from run to run.</a:t>
            </a:r>
          </a:p>
        </p:txBody>
      </p:sp>
      <p:sp>
        <p:nvSpPr>
          <p:cNvPr id="17" name="Rounded Rectangle 16"/>
          <p:cNvSpPr/>
          <p:nvPr/>
        </p:nvSpPr>
        <p:spPr>
          <a:xfrm>
            <a:off x="6185916" y="2880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87084" y="2971800"/>
            <a:ext cx="4960620" cy="228600"/>
          </a:xfrm>
          <a:prstGeom prst="rect">
            <a:avLst/>
          </a:prstGeom>
          <a:noFill/>
        </p:spPr>
        <p:txBody>
          <a:bodyPr wrap="square" lIns="0" rIns="0" tIns="0" bIns="0" anchor="t">
            <a:spAutoFit/>
          </a:bodyPr>
          <a:lstStyle/>
          <a:p>
            <a:pPr algn="l"/>
            <a:r>
              <a:rPr sz="950" b="1">
                <a:solidFill>
                  <a:srgbClr val="522398"/>
                </a:solidFill>
                <a:latin typeface="Calibri"/>
              </a:rPr>
              <a:t>THEORETICAL · L1</a:t>
            </a:r>
          </a:p>
        </p:txBody>
      </p:sp>
      <p:sp>
        <p:nvSpPr>
          <p:cNvPr id="19" name="TextBox 18"/>
          <p:cNvSpPr txBox="1"/>
          <p:nvPr/>
        </p:nvSpPr>
        <p:spPr>
          <a:xfrm>
            <a:off x="6387084" y="3209544"/>
            <a:ext cx="4960620" cy="365760"/>
          </a:xfrm>
          <a:prstGeom prst="rect">
            <a:avLst/>
          </a:prstGeom>
          <a:noFill/>
        </p:spPr>
        <p:txBody>
          <a:bodyPr wrap="square" lIns="0" rIns="0" tIns="0" bIns="0" anchor="t">
            <a:spAutoFit/>
          </a:bodyPr>
          <a:lstStyle/>
          <a:p>
            <a:pPr algn="ctr"/>
            <a:r>
              <a:rPr sz="1600" b="1">
                <a:solidFill>
                  <a:srgbClr val="2E1257"/>
                </a:solidFill>
                <a:latin typeface="Consolas"/>
              </a:rPr>
              <a:t>P_theo(face) = 1 / n</a:t>
            </a:r>
          </a:p>
        </p:txBody>
      </p:sp>
      <p:sp>
        <p:nvSpPr>
          <p:cNvPr id="20" name="TextBox 19"/>
          <p:cNvSpPr txBox="1"/>
          <p:nvPr/>
        </p:nvSpPr>
        <p:spPr>
          <a:xfrm>
            <a:off x="6387084" y="3557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Computed from the die. Same every run, every face.</a:t>
            </a:r>
          </a:p>
        </p:txBody>
      </p:sp>
      <p:sp>
        <p:nvSpPr>
          <p:cNvPr id="21" name="Rounded Rectangle 20"/>
          <p:cNvSpPr/>
          <p:nvPr/>
        </p:nvSpPr>
        <p:spPr>
          <a:xfrm>
            <a:off x="640080"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DEVIATION PER FACE</a:t>
            </a:r>
          </a:p>
        </p:txBody>
      </p:sp>
      <p:sp>
        <p:nvSpPr>
          <p:cNvPr id="23" name="TextBox 22"/>
          <p:cNvSpPr txBox="1"/>
          <p:nvPr/>
        </p:nvSpPr>
        <p:spPr>
          <a:xfrm>
            <a:off x="841248"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|P_exp − P_theo|</a:t>
            </a:r>
          </a:p>
        </p:txBody>
      </p:sp>
      <p:sp>
        <p:nvSpPr>
          <p:cNvPr id="24" name="TextBox 23"/>
          <p:cNvSpPr txBox="1"/>
          <p:nvPr/>
        </p:nvSpPr>
        <p:spPr>
          <a:xfrm>
            <a:off x="841248"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Absolute gap between measured and predicted.</a:t>
            </a:r>
          </a:p>
        </p:txBody>
      </p:sp>
      <p:sp>
        <p:nvSpPr>
          <p:cNvPr id="25" name="Rounded Rectangle 24"/>
          <p:cNvSpPr/>
          <p:nvPr/>
        </p:nvSpPr>
        <p:spPr>
          <a:xfrm>
            <a:off x="6185916" y="4023360"/>
            <a:ext cx="5362956" cy="960120"/>
          </a:xfrm>
          <a:prstGeom prst="roundRect">
            <a:avLst>
              <a:gd name="adj" fmla="val 4000"/>
            </a:avLst>
          </a:prstGeom>
          <a:solidFill>
            <a:srgbClr val="F5F3FA"/>
          </a:solidFill>
          <a:ln w="762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387084" y="4114800"/>
            <a:ext cx="4960620" cy="228600"/>
          </a:xfrm>
          <a:prstGeom prst="rect">
            <a:avLst/>
          </a:prstGeom>
          <a:noFill/>
        </p:spPr>
        <p:txBody>
          <a:bodyPr wrap="square" lIns="0" rIns="0" tIns="0" bIns="0" anchor="t">
            <a:spAutoFit/>
          </a:bodyPr>
          <a:lstStyle/>
          <a:p>
            <a:pPr algn="l"/>
            <a:r>
              <a:rPr sz="950" b="1">
                <a:solidFill>
                  <a:srgbClr val="522398"/>
                </a:solidFill>
                <a:latin typeface="Calibri"/>
              </a:rPr>
              <a:t>LLN CLAIM</a:t>
            </a:r>
          </a:p>
        </p:txBody>
      </p:sp>
      <p:sp>
        <p:nvSpPr>
          <p:cNvPr id="27" name="TextBox 26"/>
          <p:cNvSpPr txBox="1"/>
          <p:nvPr/>
        </p:nvSpPr>
        <p:spPr>
          <a:xfrm>
            <a:off x="6387084" y="4352544"/>
            <a:ext cx="4960620" cy="365760"/>
          </a:xfrm>
          <a:prstGeom prst="rect">
            <a:avLst/>
          </a:prstGeom>
          <a:noFill/>
        </p:spPr>
        <p:txBody>
          <a:bodyPr wrap="square" lIns="0" rIns="0" tIns="0" bIns="0" anchor="t">
            <a:spAutoFit/>
          </a:bodyPr>
          <a:lstStyle/>
          <a:p>
            <a:pPr algn="ctr"/>
            <a:r>
              <a:rPr sz="1600" b="1">
                <a:solidFill>
                  <a:srgbClr val="2E1257"/>
                </a:solidFill>
                <a:latin typeface="Consolas"/>
              </a:rPr>
              <a:t>avg deviation shrinks as N grows</a:t>
            </a:r>
          </a:p>
        </p:txBody>
      </p:sp>
      <p:sp>
        <p:nvSpPr>
          <p:cNvPr id="28" name="TextBox 27"/>
          <p:cNvSpPr txBox="1"/>
          <p:nvPr/>
        </p:nvSpPr>
        <p:spPr>
          <a:xfrm>
            <a:off x="6387084" y="4700016"/>
            <a:ext cx="4960620" cy="256032"/>
          </a:xfrm>
          <a:prstGeom prst="rect">
            <a:avLst/>
          </a:prstGeom>
          <a:noFill/>
        </p:spPr>
        <p:txBody>
          <a:bodyPr wrap="square" lIns="0" rIns="0" tIns="0" bIns="0" anchor="t">
            <a:spAutoFit/>
          </a:bodyPr>
          <a:lstStyle/>
          <a:p>
            <a:pPr algn="ctr"/>
            <a:r>
              <a:rPr sz="1000" b="0" i="1">
                <a:solidFill>
                  <a:srgbClr val="6B6878"/>
                </a:solidFill>
                <a:latin typeface="Calibri"/>
              </a:rPr>
              <a:t>1,000 rolls → wider gap. 4,000 rolls → tighter.</a:t>
            </a:r>
          </a:p>
        </p:txBody>
      </p:sp>
      <p:sp>
        <p:nvSpPr>
          <p:cNvPr id="29" name="TextBox 28"/>
          <p:cNvSpPr txBox="1"/>
          <p:nvPr/>
        </p:nvSpPr>
        <p:spPr>
          <a:xfrm>
            <a:off x="457200" y="5074920"/>
            <a:ext cx="11247120" cy="457200"/>
          </a:xfrm>
          <a:prstGeom prst="rect">
            <a:avLst/>
          </a:prstGeom>
          <a:noFill/>
        </p:spPr>
        <p:txBody>
          <a:bodyPr wrap="square" lIns="0" rIns="0" tIns="0" bIns="0" anchor="t">
            <a:spAutoFit/>
          </a:bodyPr>
          <a:lstStyle/>
          <a:p>
            <a:pPr algn="l"/>
            <a:r>
              <a:rPr sz="1150" b="0">
                <a:solidFill>
                  <a:srgbClr val="1A1628"/>
                </a:solidFill>
                <a:latin typeface="Calibri"/>
              </a:rPr>
              <a:t>Every face of a fair n-sided die has theoretical probability 1/n. In any finite run, the measured frequency / total will not exactly equal 1/n - that's the deviation. The LLN doesn't promise zero deviation at any N; it promises the deviation gets smaller, on average, as N grows. Table 2's 4,000 rolls is four times Table 1's, and the expected deviation falls roughly like 1/√N - so Table 2's average deviation should be about half of Table 1's. Five reruns confirm the pattern is not luck.</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6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Simulate a die in Excel - 1,000 rolls vs 4,000 rolls, empirical vs theoretical, the LLN</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T6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Table 1 (1,000 rolls)  ·  Table 2 (4,000 rolls).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Same formulas, different sample sizes. The grader compares the two.</a:t>
            </a:r>
          </a:p>
        </p:txBody>
      </p:sp>
      <p:sp>
        <p:nvSpPr>
          <p:cNvPr id="13" name="Rounded Rectangle 12"/>
          <p:cNvSpPr/>
          <p:nvPr/>
        </p:nvSpPr>
        <p:spPr>
          <a:xfrm>
            <a:off x="640080" y="2880360"/>
            <a:ext cx="5362956" cy="1920240"/>
          </a:xfrm>
          <a:prstGeom prst="roundRect">
            <a:avLst>
              <a:gd name="adj" fmla="val 3000"/>
            </a:avLst>
          </a:prstGeom>
          <a:solidFill>
            <a:srgbClr val="F5F3FA"/>
          </a:solidFill>
          <a:ln w="1016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60120" y="3081528"/>
            <a:ext cx="4722876" cy="274320"/>
          </a:xfrm>
          <a:prstGeom prst="rect">
            <a:avLst/>
          </a:prstGeom>
          <a:noFill/>
        </p:spPr>
        <p:txBody>
          <a:bodyPr wrap="square" lIns="0" rIns="0" tIns="0" bIns="0" anchor="t">
            <a:spAutoFit/>
          </a:bodyPr>
          <a:lstStyle/>
          <a:p>
            <a:pPr algn="l"/>
            <a:r>
              <a:rPr sz="1100" b="1">
                <a:solidFill>
                  <a:srgbClr val="522398"/>
                </a:solidFill>
                <a:latin typeface="Calibri"/>
              </a:rPr>
              <a:t>▸ TABLE 1  ·  1,000 ROLLS</a:t>
            </a:r>
          </a:p>
        </p:txBody>
      </p:sp>
      <p:sp>
        <p:nvSpPr>
          <p:cNvPr id="15" name="TextBox 14"/>
          <p:cNvSpPr txBox="1"/>
          <p:nvPr/>
        </p:nvSpPr>
        <p:spPr>
          <a:xfrm>
            <a:off x="777240" y="3447288"/>
            <a:ext cx="5088636" cy="731520"/>
          </a:xfrm>
          <a:prstGeom prst="rect">
            <a:avLst/>
          </a:prstGeom>
          <a:noFill/>
        </p:spPr>
        <p:txBody>
          <a:bodyPr wrap="square" lIns="0" rIns="0" tIns="0" bIns="0" anchor="t">
            <a:spAutoFit/>
          </a:bodyPr>
          <a:lstStyle/>
          <a:p>
            <a:pPr algn="ctr"/>
            <a:r>
              <a:rPr sz="2400" b="1">
                <a:solidFill>
                  <a:srgbClr val="2E1257"/>
                </a:solidFill>
                <a:latin typeface="Consolas"/>
              </a:rPr>
              <a:t>=RANDBETWEEN(1, </a:t>
            </a:r>
            <a:r>
              <a:rPr sz="2400" b="1">
                <a:solidFill>
                  <a:srgbClr val="C99B2D"/>
                </a:solidFill>
                <a:latin typeface="Consolas"/>
              </a:rPr>
              <a:t>$A$4</a:t>
            </a:r>
            <a:r>
              <a:rPr sz="2400" b="1">
                <a:solidFill>
                  <a:srgbClr val="2E1257"/>
                </a:solidFill>
                <a:latin typeface="Consolas"/>
              </a:rPr>
              <a:t>)</a:t>
            </a:r>
          </a:p>
        </p:txBody>
      </p:sp>
      <p:sp>
        <p:nvSpPr>
          <p:cNvPr id="16" name="TextBox 15"/>
          <p:cNvSpPr txBox="1"/>
          <p:nvPr/>
        </p:nvSpPr>
        <p:spPr>
          <a:xfrm>
            <a:off x="960120" y="4178808"/>
            <a:ext cx="4722876" cy="274320"/>
          </a:xfrm>
          <a:prstGeom prst="rect">
            <a:avLst/>
          </a:prstGeom>
          <a:noFill/>
        </p:spPr>
        <p:txBody>
          <a:bodyPr wrap="square" lIns="0" rIns="0" tIns="0" bIns="0" anchor="t">
            <a:spAutoFit/>
          </a:bodyPr>
          <a:lstStyle/>
          <a:p>
            <a:pPr algn="ctr"/>
            <a:r>
              <a:rPr sz="1150" b="0">
                <a:solidFill>
                  <a:srgbClr val="6B6878"/>
                </a:solidFill>
                <a:latin typeface="Calibri"/>
              </a:rPr>
              <a:t>C4:C1003 · 1,000 cells autofilled.</a:t>
            </a:r>
          </a:p>
        </p:txBody>
      </p:sp>
      <p:sp>
        <p:nvSpPr>
          <p:cNvPr id="17" name="TextBox 16"/>
          <p:cNvSpPr txBox="1"/>
          <p:nvPr/>
        </p:nvSpPr>
        <p:spPr>
          <a:xfrm>
            <a:off x="960120" y="4434840"/>
            <a:ext cx="4722876" cy="292608"/>
          </a:xfrm>
          <a:prstGeom prst="rect">
            <a:avLst/>
          </a:prstGeom>
          <a:noFill/>
        </p:spPr>
        <p:txBody>
          <a:bodyPr wrap="square" lIns="0" rIns="0" tIns="0" bIns="0" anchor="t">
            <a:spAutoFit/>
          </a:bodyPr>
          <a:lstStyle/>
          <a:p>
            <a:pPr algn="ctr"/>
            <a:r>
              <a:rPr sz="1050" b="1">
                <a:solidFill>
                  <a:srgbClr val="6B6878"/>
                </a:solidFill>
                <a:latin typeface="Calibri"/>
              </a:rPr>
              <a:t>NOT  </a:t>
            </a:r>
            <a:r>
              <a:rPr sz="1100" b="0" strike="sngStrike">
                <a:solidFill>
                  <a:srgbClr val="6B6878"/>
                </a:solidFill>
                <a:latin typeface="Consolas"/>
              </a:rPr>
              <a:t>C4:C100  ·  only 100 rolls</a:t>
            </a:r>
          </a:p>
        </p:txBody>
      </p:sp>
      <p:sp>
        <p:nvSpPr>
          <p:cNvPr id="18" name="Rounded Rectangle 17"/>
          <p:cNvSpPr/>
          <p:nvPr/>
        </p:nvSpPr>
        <p:spPr>
          <a:xfrm>
            <a:off x="6185916" y="2880360"/>
            <a:ext cx="5362956" cy="1920240"/>
          </a:xfrm>
          <a:prstGeom prst="roundRect">
            <a:avLst>
              <a:gd name="adj" fmla="val 3000"/>
            </a:avLst>
          </a:prstGeom>
          <a:solidFill>
            <a:srgbClr val="F5F3FA"/>
          </a:solidFill>
          <a:ln w="1016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505956" y="3081528"/>
            <a:ext cx="4722876" cy="274320"/>
          </a:xfrm>
          <a:prstGeom prst="rect">
            <a:avLst/>
          </a:prstGeom>
          <a:noFill/>
        </p:spPr>
        <p:txBody>
          <a:bodyPr wrap="square" lIns="0" rIns="0" tIns="0" bIns="0" anchor="t">
            <a:spAutoFit/>
          </a:bodyPr>
          <a:lstStyle/>
          <a:p>
            <a:pPr algn="l"/>
            <a:r>
              <a:rPr sz="1100" b="1">
                <a:solidFill>
                  <a:srgbClr val="522398"/>
                </a:solidFill>
                <a:latin typeface="Calibri"/>
              </a:rPr>
              <a:t>▸ TABLE 2  ·  4,000 ROLLS</a:t>
            </a:r>
          </a:p>
        </p:txBody>
      </p:sp>
      <p:sp>
        <p:nvSpPr>
          <p:cNvPr id="20" name="TextBox 19"/>
          <p:cNvSpPr txBox="1"/>
          <p:nvPr/>
        </p:nvSpPr>
        <p:spPr>
          <a:xfrm>
            <a:off x="6323076" y="3447288"/>
            <a:ext cx="5088636" cy="731520"/>
          </a:xfrm>
          <a:prstGeom prst="rect">
            <a:avLst/>
          </a:prstGeom>
          <a:noFill/>
        </p:spPr>
        <p:txBody>
          <a:bodyPr wrap="square" lIns="0" rIns="0" tIns="0" bIns="0" anchor="t">
            <a:spAutoFit/>
          </a:bodyPr>
          <a:lstStyle/>
          <a:p>
            <a:pPr algn="ctr"/>
            <a:r>
              <a:rPr sz="2400" b="1">
                <a:solidFill>
                  <a:srgbClr val="2E1257"/>
                </a:solidFill>
                <a:latin typeface="Consolas"/>
              </a:rPr>
              <a:t>=RANDBETWEEN(1, </a:t>
            </a:r>
            <a:r>
              <a:rPr sz="2400" b="1">
                <a:solidFill>
                  <a:srgbClr val="C99B2D"/>
                </a:solidFill>
                <a:latin typeface="Consolas"/>
              </a:rPr>
              <a:t>$A$4</a:t>
            </a:r>
            <a:r>
              <a:rPr sz="2400" b="1">
                <a:solidFill>
                  <a:srgbClr val="2E1257"/>
                </a:solidFill>
                <a:latin typeface="Consolas"/>
              </a:rPr>
              <a:t>)</a:t>
            </a:r>
          </a:p>
        </p:txBody>
      </p:sp>
      <p:sp>
        <p:nvSpPr>
          <p:cNvPr id="21" name="TextBox 20"/>
          <p:cNvSpPr txBox="1"/>
          <p:nvPr/>
        </p:nvSpPr>
        <p:spPr>
          <a:xfrm>
            <a:off x="6505956" y="4178808"/>
            <a:ext cx="4722876" cy="274320"/>
          </a:xfrm>
          <a:prstGeom prst="rect">
            <a:avLst/>
          </a:prstGeom>
          <a:noFill/>
        </p:spPr>
        <p:txBody>
          <a:bodyPr wrap="square" lIns="0" rIns="0" tIns="0" bIns="0" anchor="t">
            <a:spAutoFit/>
          </a:bodyPr>
          <a:lstStyle/>
          <a:p>
            <a:pPr algn="ctr"/>
            <a:r>
              <a:rPr sz="1150" b="0">
                <a:solidFill>
                  <a:srgbClr val="6B6878"/>
                </a:solidFill>
                <a:latin typeface="Calibri"/>
              </a:rPr>
              <a:t>D4:D4003 · 4,000 cells autofilled. Same formula.</a:t>
            </a:r>
          </a:p>
        </p:txBody>
      </p:sp>
      <p:sp>
        <p:nvSpPr>
          <p:cNvPr id="22" name="TextBox 21"/>
          <p:cNvSpPr txBox="1"/>
          <p:nvPr/>
        </p:nvSpPr>
        <p:spPr>
          <a:xfrm>
            <a:off x="6505956" y="4434840"/>
            <a:ext cx="4722876" cy="292608"/>
          </a:xfrm>
          <a:prstGeom prst="rect">
            <a:avLst/>
          </a:prstGeom>
          <a:noFill/>
        </p:spPr>
        <p:txBody>
          <a:bodyPr wrap="square" lIns="0" rIns="0" tIns="0" bIns="0" anchor="t">
            <a:spAutoFit/>
          </a:bodyPr>
          <a:lstStyle/>
          <a:p>
            <a:pPr algn="ctr"/>
            <a:r>
              <a:rPr sz="1050" b="1">
                <a:solidFill>
                  <a:srgbClr val="6B6878"/>
                </a:solidFill>
                <a:latin typeface="Calibri"/>
              </a:rPr>
              <a:t>NOT  </a:t>
            </a:r>
            <a:r>
              <a:rPr sz="1100" b="0" strike="sngStrike">
                <a:solidFill>
                  <a:srgbClr val="6B6878"/>
                </a:solidFill>
                <a:latin typeface="Consolas"/>
              </a:rPr>
              <a:t>D4:D400  ·  only 400 rolls</a:t>
            </a:r>
          </a:p>
        </p:txBody>
      </p:sp>
      <p:sp>
        <p:nvSpPr>
          <p:cNvPr id="23" name="Rounded Rectangle 22"/>
          <p:cNvSpPr/>
          <p:nvPr/>
        </p:nvSpPr>
        <p:spPr>
          <a:xfrm>
            <a:off x="640080" y="4983480"/>
            <a:ext cx="10908792" cy="457200"/>
          </a:xfrm>
          <a:prstGeom prst="roundRect">
            <a:avLst>
              <a:gd name="adj" fmla="val 6000"/>
            </a:avLst>
          </a:prstGeom>
          <a:solidFill>
            <a:srgbClr val="FFFFFF"/>
          </a:solidFill>
          <a:ln w="889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14400" y="5102352"/>
            <a:ext cx="2286000" cy="274320"/>
          </a:xfrm>
          <a:prstGeom prst="rect">
            <a:avLst/>
          </a:prstGeom>
          <a:noFill/>
        </p:spPr>
        <p:txBody>
          <a:bodyPr wrap="square" lIns="0" rIns="0" tIns="0" bIns="0" anchor="t">
            <a:spAutoFit/>
          </a:bodyPr>
          <a:lstStyle/>
          <a:p>
            <a:pPr algn="l"/>
            <a:r>
              <a:rPr sz="900" b="1">
                <a:solidFill>
                  <a:srgbClr val="6B6878"/>
                </a:solidFill>
                <a:latin typeface="Calibri"/>
              </a:rPr>
              <a:t>QUICK COLOR REMINDER</a:t>
            </a:r>
          </a:p>
        </p:txBody>
      </p:sp>
      <p:sp>
        <p:nvSpPr>
          <p:cNvPr id="25" name="Rounded Rectangle 24"/>
          <p:cNvSpPr/>
          <p:nvPr/>
        </p:nvSpPr>
        <p:spPr>
          <a:xfrm>
            <a:off x="3200400" y="5138928"/>
            <a:ext cx="201168" cy="201168"/>
          </a:xfrm>
          <a:prstGeom prst="roundRect">
            <a:avLst>
              <a:gd name="adj" fmla="val 25000"/>
            </a:avLst>
          </a:prstGeom>
          <a:solidFill>
            <a:srgbClr val="4D8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34930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Blue · text</a:t>
            </a:r>
          </a:p>
        </p:txBody>
      </p:sp>
      <p:sp>
        <p:nvSpPr>
          <p:cNvPr id="27" name="Rounded Rectangle 26"/>
          <p:cNvSpPr/>
          <p:nvPr/>
        </p:nvSpPr>
        <p:spPr>
          <a:xfrm>
            <a:off x="5257800" y="5138928"/>
            <a:ext cx="201168" cy="201168"/>
          </a:xfrm>
          <a:prstGeom prst="roundRect">
            <a:avLst>
              <a:gd name="adj" fmla="val 25000"/>
            </a:avLst>
          </a:prstGeom>
          <a:solidFill>
            <a:srgbClr val="7FB8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55504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Green · numbers</a:t>
            </a:r>
          </a:p>
        </p:txBody>
      </p:sp>
      <p:sp>
        <p:nvSpPr>
          <p:cNvPr id="29" name="Rounded Rectangle 28"/>
          <p:cNvSpPr/>
          <p:nvPr/>
        </p:nvSpPr>
        <p:spPr>
          <a:xfrm>
            <a:off x="7315200" y="5138928"/>
            <a:ext cx="201168" cy="201168"/>
          </a:xfrm>
          <a:prstGeom prst="roundRect">
            <a:avLst>
              <a:gd name="adj" fmla="val 25000"/>
            </a:avLst>
          </a:prstGeom>
          <a:solidFill>
            <a:srgbClr val="C99B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6078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Gold · formulas</a:t>
            </a:r>
          </a:p>
        </p:txBody>
      </p:sp>
      <p:sp>
        <p:nvSpPr>
          <p:cNvPr id="31" name="Rounded Rectangle 30"/>
          <p:cNvSpPr/>
          <p:nvPr/>
        </p:nvSpPr>
        <p:spPr>
          <a:xfrm>
            <a:off x="9372600" y="5138928"/>
            <a:ext cx="201168" cy="201168"/>
          </a:xfrm>
          <a:prstGeom prst="roundRect">
            <a:avLst>
              <a:gd name="adj" fmla="val 25000"/>
            </a:avLst>
          </a:prstGeom>
          <a:solidFill>
            <a:srgbClr val="CC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96652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Other · reference</a:t>
            </a:r>
          </a:p>
        </p:txBody>
      </p:sp>
      <p:sp>
        <p:nvSpPr>
          <p:cNvPr id="33" name="TextBox 32"/>
          <p:cNvSpPr txBox="1"/>
          <p:nvPr/>
        </p:nvSpPr>
        <p:spPr>
          <a:xfrm>
            <a:off x="640080" y="5486400"/>
            <a:ext cx="10908792" cy="320040"/>
          </a:xfrm>
          <a:prstGeom prst="rect">
            <a:avLst/>
          </a:prstGeom>
          <a:noFill/>
        </p:spPr>
        <p:txBody>
          <a:bodyPr wrap="square" lIns="0" rIns="0" tIns="0" bIns="0" anchor="t">
            <a:spAutoFit/>
          </a:bodyPr>
          <a:lstStyle/>
          <a:p>
            <a:pPr algn="l"/>
            <a:r>
              <a:rPr sz="950" b="0">
                <a:solidFill>
                  <a:srgbClr val="6B6878"/>
                </a:solidFill>
                <a:latin typeface="Calibri"/>
              </a:rPr>
              <a:t>Inputs are name-keyed: cell A4 holds your die's number of sides (10-15), derived from C1. Table 1 lives in column C, rows 4 to 1003 (1,000 rolls via =RANDBETWEEN(1,$A$4) autofilled). Table 2 lives in column D, rows 4 to 4003. Empirical probabilities in column H: =G4/$A$7 (the $ pins the total-rolls cell). Theoretical in column I: =1/$A$4. Average deviations in J19 and I38. Type any character in K30, press Enter five times to rerun - record each pair.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6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Simulate a die in Excel - 1,000 rolls vs 4,000 rolls, empirical vs theoretical, the LLN</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T6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moves, two tables, five reruns.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Name · autofill · empirical + theoretical · average deviations · rerun.</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Type your name in C1.</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Cell A4 computes the die's number of sides from your name's length (10 to 15). Until you type your name in C1, the rest of the sheet stays blank. Two students with the same name length get the same die; different names produce different dies.</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Autofill both tables.</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Select C4, drag down to C1003 (1,000 rolls for Table 1). Select D4, drag down to D4003 (4,000 rolls for Table 2). Use the Name Box trick: type C4:C1003, hit Enter to select, then Ctrl+D to fill the formula. Faster than dragging by hand.</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Empirical (column H) + theoretical (column I).</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H4: =G4/$A$7 - frequency for face 1 divided by total rolls for Table 1. The $ in $A$7 keeps the denominator pinned as you copy down. I4: =1/$A$4 - one over the number of sides. Copy both formulas down to row 18 for Table 1 (rows 21-35 for Table 2 - check the template's exact ranges).</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Average deviations + five reruns.</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J19: =AVERAGE(J4:J18) for Table 1's deviations. I38 (or template-specified cell): the same average for Table 2. Then type any character in K30 and press Enter - the sheet re-rolls. Record the J19 / I38 pair. Repeat five times. Then write the response: Table 2's average is consistently smaller.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6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Simulate a die in Excel - 1,000 rolls vs 4,000 rolls, empirical vs theoretical, the LLN</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T6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Five slips this DQ punishes.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The locked-denominator slip and partial autofill are the most common.</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FORGOT THE $ IN $A$7 (OR $A$4).</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When you copy the empirical formula down to H5, H6, H7..., you want the frequency in column G to drift forward but the denominator to stay anchored. Without the absolute reference, Excel uses A8, A9, A10 (all blank) as the denominator and you get #DIV/0! or wildly wrong probabilities.</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AUTOFILLED ONLY PART OF THE COLUMN.</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Table 1 needs 1,000 rolls in C4:C1003; Table 2 needs 4,000 rolls in D4:D4003. Stopping at row 100 or 500 means the COUNTIF tallies are smaller than intended and the empirical probabilities drift further from theoretical. Use the Name Box + Ctrl+D trick to fill cleanly.</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TYPED THE THEORETICAL PROBABILITY AS A DECIMAL INSTEAD OF A FORMULA.</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For a 12-sided die, 1/12 ≈ 0.0833, but the grader expects a formula referencing $A$4, not a hardcoded decimal. Use =1/$A$4. If the die ever changes (different name), the column updates automatically.</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RECORDED ONLY ONE RUN OF THE AVERAGE DEVIATIONS.</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Step 5 explicitly asks for five reruns. A single run could be a lucky or unlucky roll; five runs show the pattern is reliable. Type any character in K30, press Enter, record the new J19 / I38 pair. Five times, then write the response.</a:t>
            </a:r>
          </a:p>
        </p:txBody>
      </p:sp>
      <p:sp>
        <p:nvSpPr>
          <p:cNvPr id="25" name="Rounded Rectangle 24"/>
          <p:cNvSpPr/>
          <p:nvPr/>
        </p:nvSpPr>
        <p:spPr>
          <a:xfrm>
            <a:off x="594360" y="594360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22960" y="6108192"/>
            <a:ext cx="5074920" cy="274320"/>
          </a:xfrm>
          <a:prstGeom prst="rect">
            <a:avLst/>
          </a:prstGeom>
          <a:noFill/>
        </p:spPr>
        <p:txBody>
          <a:bodyPr wrap="square" lIns="0" rIns="0" tIns="0" bIns="0" anchor="t">
            <a:spAutoFit/>
          </a:bodyPr>
          <a:lstStyle/>
          <a:p>
            <a:pPr algn="l"/>
            <a:r>
              <a:rPr sz="1000" b="1">
                <a:solidFill>
                  <a:srgbClr val="C2546E"/>
                </a:solidFill>
                <a:latin typeface="Calibri"/>
              </a:rPr>
              <a:t>▸ WROTE THAT TABLE 1 (1,000) IS MORE ACCURATE THAN TABLE 2 (4,000).</a:t>
            </a:r>
          </a:p>
        </p:txBody>
      </p:sp>
      <p:sp>
        <p:nvSpPr>
          <p:cNvPr id="27" name="TextBox 26"/>
          <p:cNvSpPr txBox="1"/>
          <p:nvPr/>
        </p:nvSpPr>
        <p:spPr>
          <a:xfrm>
            <a:off x="822960" y="6419088"/>
            <a:ext cx="5074920" cy="685800"/>
          </a:xfrm>
          <a:prstGeom prst="rect">
            <a:avLst/>
          </a:prstGeom>
          <a:noFill/>
        </p:spPr>
        <p:txBody>
          <a:bodyPr wrap="square" lIns="0" rIns="0" tIns="0" bIns="0" anchor="t">
            <a:spAutoFit/>
          </a:bodyPr>
          <a:lstStyle/>
          <a:p>
            <a:pPr algn="l"/>
            <a:r>
              <a:rPr sz="1100" b="0">
                <a:solidFill>
                  <a:srgbClr val="1A1628"/>
                </a:solidFill>
                <a:latin typeface="Calibri"/>
              </a:rPr>
              <a:t>It's the other way around. Larger samples produce smaller average deviations from 1/n. The LLN predicts more rolls = tighter agreement. Your five reruns should confirm Table 2's average is consistently smaller.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Wed.</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Two substantive replies by Sunday. Confirm all five reruns are recorded.</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Name typed in C1 · A4 shows your die's number of sides</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Table 1 fully autofilled to C1003 · Table 2 to D4003</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Empirical formula uses =G4/$A$7 with the $ on the denominator</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Theoretical formula uses =1/$A$4, not a typed decimal</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Five pairs of average deviations recorded; response says Table 2's is consistently smaller</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MAT144.com/topics/6/dq/1 has five teaching panels - the name-keyed die, the autofill ranges, the empirical formula, the theoretical formula, and the convergence story. The LLN Simulator tool on the live page lets you crank N up further and watch the gap close in real time.</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MAT144.com/topics/6/dq/1  ·  Companion teaching panels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