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MAT-144 · GRAND CANYON UNIVERSITY · DQ REFERENCE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371600"/>
            <a:ext cx="100584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FFFFF"/>
                </a:solidFill>
                <a:latin typeface="Calibri"/>
              </a:rPr>
              <a:t>Topic 5 · DQ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7F4FC9"/>
                </a:solidFill>
                <a:latin typeface="Calibri"/>
              </a:rPr>
              <a:t>From numbers to shape.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108960"/>
            <a:ext cx="100584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102 wells, one column of data, one frequency-distribution table, one labeled histogram. The bell-shaped picture that sits underneath DQ 1's percentile band - and that, in Lesson 6, unlocks the margin-of-error formula on a sample proportion.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POINTS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Discussion grade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5196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5312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ROWS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5312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102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5312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B2:B103 · five-column bin table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86384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65008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INITIAL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65008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Fri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65008" y="5650992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Initial post by Fri · replies by Sun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6519672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MAT144.com/topics/5/dq/2  ·  Companion teaching panels on the live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5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Frequency table + histogram - Min, Max, Bin Width, COUNTIFS, labeled chart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T5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2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01 — WHY THIS DQ EXISTS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Turning a column of numbers into a picture.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Min · Max · Bin Width · COUNTIFS · histogram - five steps, one shape revealed.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108960"/>
            <a:ext cx="6858000" cy="2423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DQ 1 measured the center and spread of the data. DQ 2 draws the shape. A frequency-distribution table groups 102 readings into ~8 bins and counts how many land in each. A histogram turns that table into a picture - bars that touch, heights that represent counts, a chart that lets a human see normal-vs-skewed at a glance.
The Excel skills here are upgrades on the percent and SUM work from earlier topics. =MIN and =MAX read the extremes of the column. =COUNTIFS counts with two conditions at once (lower bound and upper bound). The percent-of-total trick from T4 DQ 1 returns: relative frequency is frequency / 102, formatted as a percent. Then Insert &gt; Chart and add three required labels.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772400" y="3108960"/>
            <a:ext cx="3931920" cy="242316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001000" y="3273552"/>
            <a:ext cx="3474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▸ CONNECTS TO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01000" y="3584448"/>
            <a:ext cx="347472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1A1628"/>
                </a:solidFill>
                <a:latin typeface="Calibri"/>
              </a:rPr>
              <a:t>Lesson 4 introduced bar charts vs histograms vs pie charts. Lesson 5 tied the Empirical Rule to the bell curve. This DQ produces the bell-curve picture directly from your data - the visual evidence that the Empirical Rule applies here, and the setup for Lesson 6's margin of error on a proportion.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5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Frequency table + histogram - Min, Max, Bin Width, COUNTIFS, labeled chart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T5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3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02 — THE MATH BEHIND 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Four numbers set up the table. One formula fills it.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Min and Max bracket the data. Bin Width slices it. COUNTIFS tallies. Divide by n for %.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880360"/>
            <a:ext cx="5362956" cy="960120"/>
          </a:xfrm>
          <a:prstGeom prst="roundRect">
            <a:avLst>
              <a:gd name="adj" fmla="val 4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41248" y="2971800"/>
            <a:ext cx="49606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522398"/>
                </a:solidFill>
                <a:latin typeface="Calibri"/>
              </a:rPr>
              <a:t>STEP 1 · EXTREMES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1248" y="3209544"/>
            <a:ext cx="49606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Min, Max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" y="3557016"/>
            <a:ext cx="496062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6B6878"/>
                </a:solidFill>
                <a:latin typeface="Calibri"/>
              </a:rPr>
              <a:t>Endpoints of the data. =MIN and =MAX on B2:B103.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85916" y="2880360"/>
            <a:ext cx="5362956" cy="960120"/>
          </a:xfrm>
          <a:prstGeom prst="roundRect">
            <a:avLst>
              <a:gd name="adj" fmla="val 4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87084" y="2971800"/>
            <a:ext cx="49606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522398"/>
                </a:solidFill>
                <a:latin typeface="Calibri"/>
              </a:rPr>
              <a:t>STEP 2 · SLICE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87084" y="3209544"/>
            <a:ext cx="49606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Bin Width ≈ (Max − Min) / 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87084" y="3557016"/>
            <a:ext cx="496062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6B6878"/>
                </a:solidFill>
                <a:latin typeface="Calibri"/>
              </a:rPr>
              <a:t>About eight bins is the sweet spot. Format to 1 decimal.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4023360"/>
            <a:ext cx="5362956" cy="960120"/>
          </a:xfrm>
          <a:prstGeom prst="roundRect">
            <a:avLst>
              <a:gd name="adj" fmla="val 4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41248" y="4114800"/>
            <a:ext cx="49606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522398"/>
                </a:solidFill>
                <a:latin typeface="Calibri"/>
              </a:rPr>
              <a:t>STEP 3 · TALLY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8" y="4352544"/>
            <a:ext cx="49606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frequency = COUNTIFS(range, ≥ lower, &lt; upper)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1248" y="4700016"/>
            <a:ext cx="496062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6B6878"/>
                </a:solidFill>
                <a:latin typeface="Calibri"/>
              </a:rPr>
              <a:t>Inclusive lower, strict upper. Each point lands in one bin.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185916" y="4023360"/>
            <a:ext cx="5362956" cy="960120"/>
          </a:xfrm>
          <a:prstGeom prst="roundRect">
            <a:avLst>
              <a:gd name="adj" fmla="val 4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387084" y="4114800"/>
            <a:ext cx="49606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522398"/>
                </a:solidFill>
                <a:latin typeface="Calibri"/>
              </a:rPr>
              <a:t>STEP 4 · PERCENT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87084" y="4352544"/>
            <a:ext cx="49606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relative freq = frequency / 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87084" y="4700016"/>
            <a:ext cx="4960620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6B6878"/>
                </a:solidFill>
                <a:latin typeface="Calibri"/>
              </a:rPr>
              <a:t>Divide the count by 102. Format the column as %.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5074920"/>
            <a:ext cx="11247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Eight bins is convention - too few and the shape blurs, too many and each bin holds two or three points and the histogram looks like noise. The COUNTIFS condition pair (&gt;= lower, &lt; upper) is the bit students slip on most: if both sides are inclusive, a point on a boundary gets counted twice. Inclusive lower, strict upper means every point lands in exactly one bin.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5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Frequency table + histogram - Min, Max, Bin Width, COUNTIFS, labeled chart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T5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4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03 — HOW IT WORKS IN EXCEL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The five-column bin table - the layout the grader expects.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Lower · Upper · Bin Title (midpoint) · Frequency · Relative Frequency.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2880360"/>
            <a:ext cx="10908792" cy="192024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676656" y="2971800"/>
            <a:ext cx="10835640" cy="411480"/>
          </a:xfrm>
          <a:prstGeom prst="roundRect">
            <a:avLst>
              <a:gd name="adj" fmla="val 5000"/>
            </a:avLst>
          </a:prstGeom>
          <a:solidFill>
            <a:srgbClr val="F1EA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3063240"/>
            <a:ext cx="731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522398"/>
                </a:solidFill>
                <a:latin typeface="Calibri"/>
              </a:rPr>
              <a:t>ROW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3063240"/>
            <a:ext cx="2035454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50" b="1">
                <a:solidFill>
                  <a:srgbClr val="522398"/>
                </a:solidFill>
                <a:latin typeface="Calibri"/>
              </a:rPr>
              <a:t>LOWER LIMIT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07054" y="3063240"/>
            <a:ext cx="2035454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50" b="1">
                <a:solidFill>
                  <a:srgbClr val="522398"/>
                </a:solidFill>
                <a:latin typeface="Calibri"/>
              </a:rPr>
              <a:t>UPPER LIMIT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42508" y="3063240"/>
            <a:ext cx="2035454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522398"/>
                </a:solidFill>
                <a:latin typeface="Calibri"/>
              </a:rPr>
              <a:t>BIN TITLE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77963" y="3063240"/>
            <a:ext cx="2035454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522398"/>
                </a:solidFill>
                <a:latin typeface="Calibri"/>
              </a:rPr>
              <a:t>FREQUENCY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13417" y="3063240"/>
            <a:ext cx="2035454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522398"/>
                </a:solidFill>
                <a:latin typeface="Calibri"/>
              </a:rPr>
              <a:t>REL. FREQ.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6656" y="3429000"/>
            <a:ext cx="10835640" cy="868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3703320"/>
            <a:ext cx="731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8E8B9C"/>
                </a:solidFill>
                <a:latin typeface="Calibri"/>
              </a:rPr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481328" y="3630168"/>
            <a:ext cx="1815998" cy="4572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A282D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481328" y="3703320"/>
            <a:ext cx="181599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2E1257"/>
                </a:solidFill>
                <a:latin typeface="Consolas"/>
              </a:rPr>
              <a:t>=D5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07054" y="3703320"/>
            <a:ext cx="2035454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1">
                <a:solidFill>
                  <a:srgbClr val="3A364B"/>
                </a:solidFill>
                <a:latin typeface="Consolas"/>
              </a:rPr>
              <a:t>=D11+</a:t>
            </a:r>
            <a:r>
              <a:rPr sz="1300" b="1">
                <a:solidFill>
                  <a:srgbClr val="C99B2D"/>
                </a:solidFill>
                <a:latin typeface="Consolas"/>
              </a:rPr>
              <a:t>$D$7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42508" y="3703320"/>
            <a:ext cx="2035454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50" b="1">
                <a:solidFill>
                  <a:srgbClr val="3A364B"/>
                </a:solidFill>
                <a:latin typeface="Consolas"/>
              </a:rPr>
              <a:t>=(D11+E11)/2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42508" y="4050792"/>
            <a:ext cx="2035454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50" b="0">
                <a:solidFill>
                  <a:srgbClr val="6B6878"/>
                </a:solidFill>
                <a:latin typeface="Calibri"/>
              </a:rPr>
              <a:t>midpoint · histogram x-axis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477963" y="3703320"/>
            <a:ext cx="2035454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50" b="1">
                <a:solidFill>
                  <a:srgbClr val="3A364B"/>
                </a:solidFill>
                <a:latin typeface="Consolas"/>
              </a:rPr>
              <a:t>=COUNTIFS(...)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77963" y="4050792"/>
            <a:ext cx="2035454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50" b="0">
                <a:solidFill>
                  <a:srgbClr val="6B6878"/>
                </a:solidFill>
                <a:latin typeface="Calibri"/>
              </a:rPr>
              <a:t>≥ lower, &lt; upper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513417" y="3703320"/>
            <a:ext cx="2035454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1">
                <a:solidFill>
                  <a:srgbClr val="3A364B"/>
                </a:solidFill>
                <a:latin typeface="Consolas"/>
              </a:rPr>
              <a:t>=G11/102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1201400" y="3520440"/>
            <a:ext cx="274320" cy="219456"/>
          </a:xfrm>
          <a:prstGeom prst="roundRect">
            <a:avLst>
              <a:gd name="adj" fmla="val 30000"/>
            </a:avLst>
          </a:prstGeom>
          <a:solidFill>
            <a:srgbClr val="F1EA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1201400" y="3538728"/>
            <a:ext cx="274320" cy="21945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522398"/>
                </a:solidFill>
                <a:latin typeface="Calibri"/>
              </a:rPr>
              <a:t>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513417" y="4050792"/>
            <a:ext cx="2035454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50" b="0">
                <a:solidFill>
                  <a:srgbClr val="6B6878"/>
                </a:solidFill>
                <a:latin typeface="Calibri"/>
              </a:rPr>
              <a:t>format as Percentage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76656" y="4343400"/>
            <a:ext cx="10835640" cy="365760"/>
          </a:xfrm>
          <a:prstGeom prst="roundRect">
            <a:avLst>
              <a:gd name="adj" fmla="val 5000"/>
            </a:avLst>
          </a:prstGeom>
          <a:solidFill>
            <a:srgbClr val="F1F1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14400" y="4416552"/>
            <a:ext cx="1036015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 i="1">
                <a:solidFill>
                  <a:srgbClr val="6B6878"/>
                </a:solidFill>
                <a:latin typeface="Calibri"/>
              </a:rPr>
              <a:t>↓  rows 12, 13, … 18  ·  lower = previous upper  ·  stop when upper &gt; Max.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40080" y="4983480"/>
            <a:ext cx="10908792" cy="457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889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14400" y="5102352"/>
            <a:ext cx="2286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6B6878"/>
                </a:solidFill>
                <a:latin typeface="Calibri"/>
              </a:rPr>
              <a:t>QUICK COLOR REMINDER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2004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4D8A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4930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Blue · text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2578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7FB8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5504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Green · numbers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3152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C99B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6078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Gold · formulas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9372600" y="5138928"/>
            <a:ext cx="201168" cy="201168"/>
          </a:xfrm>
          <a:prstGeom prst="roundRect">
            <a:avLst>
              <a:gd name="adj" fmla="val 25000"/>
            </a:avLst>
          </a:prstGeom>
          <a:solidFill>
            <a:srgbClr val="CCCC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65208" y="5102352"/>
            <a:ext cx="167335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1A1628"/>
                </a:solidFill>
                <a:latin typeface="Calibri"/>
              </a:rPr>
              <a:t>Other · reference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0080" y="5486400"/>
            <a:ext cx="109087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6B6878"/>
                </a:solidFill>
                <a:latin typeface="Calibri"/>
              </a:rPr>
              <a:t>Lower limit rolls forward from the previous row's upper (so row 12's lower = row 11's upper). Bin Title is the midpoint - (lower + upper) / 2 - and that midpoint, not the lower limit, is what goes on the histogram's x-axis. Frequency uses =COUNTIFS($B$2:$B$103, "&gt;="&amp;D11, $B$2:$B$103, "&lt;"&amp;E11) - absolute reference the data range so the formula copies cleanly. Relative frequency: =G11/102, formatted as Percentage.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5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Frequency table + histogram - Min, Max, Bin Width, COUNTIFS, labeled chart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T5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5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04 — A WORKED 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Four moves, one chart.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Name · setup · table · histogram with three labels.</a:t>
            </a:r>
          </a:p>
        </p:txBody>
      </p:sp>
      <p:sp>
        <p:nvSpPr>
          <p:cNvPr id="13" name="Oval 12"/>
          <p:cNvSpPr/>
          <p:nvPr/>
        </p:nvSpPr>
        <p:spPr>
          <a:xfrm>
            <a:off x="594360" y="310896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30906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Type your name in D2.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340156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Cell D2 drives the IF wrapper in column B. Until you type your name, every row shows "Enter Name" as a placeholder. Type, press Enter; B2:B103 fills with your personalized 102 readings via NORM.INV.</a:t>
            </a:r>
          </a:p>
        </p:txBody>
      </p:sp>
      <p:sp>
        <p:nvSpPr>
          <p:cNvPr id="16" name="Oval 15"/>
          <p:cNvSpPr/>
          <p:nvPr/>
        </p:nvSpPr>
        <p:spPr>
          <a:xfrm>
            <a:off x="6446520" y="310896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95160" y="30906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Min, Max, Bin Width.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95160" y="340156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D5: =MIN(B2:B103). D6: =MAX(B2:B103). D7: =(D6-D5)/8 - reference the cells, never type the numbers. Format all three to 1 decimal. Round D7 to a clean value (5, 7.5, 10) if you want bin boundaries that read cleanly.</a:t>
            </a:r>
          </a:p>
        </p:txBody>
      </p:sp>
      <p:sp>
        <p:nvSpPr>
          <p:cNvPr id="19" name="Oval 18"/>
          <p:cNvSpPr/>
          <p:nvPr/>
        </p:nvSpPr>
        <p:spPr>
          <a:xfrm>
            <a:off x="594360" y="4663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4645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Build the five-column bin table.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" y="495604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Row 11: lower = D5, upper = D5+D7, bin title = (D11+E11)/2, frequency via COUNTIFS, relative freq = freq/102. Each subsequent row: lower = previous upper. Stop when the upper passes Max. Absolute-reference the data range ($B$2:$B$103) so the formula copies cleanly down the column.</a:t>
            </a:r>
          </a:p>
        </p:txBody>
      </p:sp>
      <p:sp>
        <p:nvSpPr>
          <p:cNvPr id="22" name="Oval 21"/>
          <p:cNvSpPr/>
          <p:nvPr/>
        </p:nvSpPr>
        <p:spPr>
          <a:xfrm>
            <a:off x="6446520" y="4663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95160" y="464515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Insert + label the histogram.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95160" y="4956048"/>
            <a:ext cx="49377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Highlight the Bin Title column + Frequency column. Insert &gt; Column Chart. Chart Design &gt; Add Chart Element &gt; Chart Title (type a real title). Then Axis Titles &gt; Primary Horizontal ("E. coli reading") and Primary Vertical ("Frequency"). All three labels are required for full credit.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Topic 5 · DQ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686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Frequency table + histogram - Min, Max, Bin Width, COUNTIFS, labeled chart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gcu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35" y="5726430"/>
            <a:ext cx="1280160" cy="720090"/>
          </a:xfrm>
          <a:prstGeom prst="rect">
            <a:avLst/>
          </a:prstGeom>
        </p:spPr>
      </p:pic>
      <p:cxnSp>
        <p:nvCxnSpPr>
          <p:cNvPr id="7" name="Connector 6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6519672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T5 DQ 2 · Why this DQ exists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6 of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41732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05 — COMMON SLIPS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830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2E1257"/>
                </a:solidFill>
                <a:latin typeface="Calibri"/>
              </a:rPr>
              <a:t>Five slips this DQ punishes.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24028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6B6878"/>
                </a:solidFill>
                <a:latin typeface="Calibri"/>
              </a:rPr>
              <a:t>Hardcoding Min/Max and forgetting axis titles are the two biggest points-loss items.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94360" y="310896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27355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TYPED MIN AND MAX MANUALLY INSTEAD OF USING =MIN / =MAX.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358444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The grader expects formulas. Use =MIN(B2:B103) and =MAX(B2:B103). Same for Bin Width - reference the cells: =(D6-D5)/8. If you type the number, the cell is gold-not-green; rewrite with cell references.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55080" y="310896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0" y="327355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USED THE LOWER-LIMIT COLUMN AS THE BIN TITLE ON THE HISTOGRAM.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58444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The bin title is the midpoint, not the lower limit. Compute =(D11+E11)/2 and use that column on the x-axis. A bar labeled "0" is misleading - the bar represents data from 0 to 7.5, centered at 3.75.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4360" y="452628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" y="469087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USED &gt; INSTEAD OF &gt;= IN COUNTIFS.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500176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The lower limit is inclusive. Use "&gt;=" for the lower bound and "&lt;" (strict) for the upper bound. That way each point lands in exactly one bin. If both sides are strict-or-inclusive, boundary points get dropped or double-counted.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55080" y="452628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469087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FORGOT TO ABSOLUTE-REFERENCE THE DATA RANGE IN COUNTIFS.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83680" y="500176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When you copy the formula down, the limits should roll forward (D11 → D12 → D13) but the data range must stay pinned: $B$2:$B$103. Without the $, the range shifts down with each row and your frequencies are gibberish.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94360" y="5943600"/>
            <a:ext cx="5532120" cy="128016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60" y="6108192"/>
            <a:ext cx="5074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HISTOGRAM MISSING CHART TITLE, X-AXIS TITLE, OR Y-AXIS TITLE.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6419088"/>
            <a:ext cx="50749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All three are required for full credit. Chart Design &gt; Add Chart Element &gt; Axis Titles &gt; Primary Horizontal and Primary Vertical. Then click the placeholder chart title and type a real one - "Chart 1" or no title at all does not pass.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BEFORE YOU POST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Initial post Fri.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Two substantive replies by Sunday. Click every formula before you post.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310896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09067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310896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Name typed in D2 · 102 data values populated in B2:B103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493008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474720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" y="3493008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Min, Max, Bin Width all formulas (not typed numbers); formatted to 1 decimal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877056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858768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" y="3877056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Five-column bin table built; lower rolls from previous upper; lasts until Max is covered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4261104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242816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4261104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COUNTIFS uses &gt;= and &lt; with $B$2:$B$103 absolute-referenced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" y="4645152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4626864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4645152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Calibri"/>
              </a:rPr>
              <a:t>Histogram has chart title, x-axis title, y-axis title; initial post by Friday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5486400"/>
            <a:ext cx="10911535" cy="7772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5577840"/>
            <a:ext cx="103628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STUCK?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5815584"/>
            <a:ext cx="103628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MAT144.com/topics/5/dq/2 has six teaching panels - the Min/Max/Bin Width setup, the bin table layout, COUNTIFS in detail, relative frequency, and the histogram's three required labels.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6519672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MAT144.com/topics/5/dq/2  ·  Companion teaching panels on the live page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