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10058400" cy="365760"/>
          </a:xfrm>
          <a:prstGeom prst="rect">
            <a:avLst/>
          </a:prstGeom>
          <a:noFill/>
        </p:spPr>
        <p:txBody>
          <a:bodyPr wrap="square" lIns="0" rIns="0" tIns="0" bIns="0" anchor="t">
            <a:spAutoFit/>
          </a:bodyPr>
          <a:lstStyle/>
          <a:p>
            <a:pPr algn="l"/>
            <a:r>
              <a:rPr sz="1200" b="1">
                <a:solidFill>
                  <a:srgbClr val="C99B2D"/>
                </a:solidFill>
                <a:latin typeface="Calibri"/>
              </a:rPr>
              <a:t>MAT-144 · GRAND CANYON UNIVERSITY · DQ REFERENCE</a:t>
            </a:r>
          </a:p>
        </p:txBody>
      </p:sp>
      <p:sp>
        <p:nvSpPr>
          <p:cNvPr id="4" name="TextBox 3"/>
          <p:cNvSpPr txBox="1"/>
          <p:nvPr/>
        </p:nvSpPr>
        <p:spPr>
          <a:xfrm>
            <a:off x="640080" y="1371600"/>
            <a:ext cx="10058400" cy="1280160"/>
          </a:xfrm>
          <a:prstGeom prst="rect">
            <a:avLst/>
          </a:prstGeom>
          <a:noFill/>
        </p:spPr>
        <p:txBody>
          <a:bodyPr wrap="square" lIns="0" rIns="0" tIns="0" bIns="0" anchor="t">
            <a:spAutoFit/>
          </a:bodyPr>
          <a:lstStyle/>
          <a:p>
            <a:pPr algn="l"/>
            <a:r>
              <a:rPr sz="4800" b="1">
                <a:solidFill>
                  <a:srgbClr val="FFFFFF"/>
                </a:solidFill>
                <a:latin typeface="Calibri"/>
              </a:rPr>
              <a:t>Topic 5 · DQ 1</a:t>
            </a:r>
          </a:p>
        </p:txBody>
      </p:sp>
      <p:sp>
        <p:nvSpPr>
          <p:cNvPr id="5" name="TextBox 4"/>
          <p:cNvSpPr txBox="1"/>
          <p:nvPr/>
        </p:nvSpPr>
        <p:spPr>
          <a:xfrm>
            <a:off x="640080" y="2286000"/>
            <a:ext cx="10058400" cy="731520"/>
          </a:xfrm>
          <a:prstGeom prst="rect">
            <a:avLst/>
          </a:prstGeom>
          <a:noFill/>
        </p:spPr>
        <p:txBody>
          <a:bodyPr wrap="square" lIns="0" rIns="0" tIns="0" bIns="0" anchor="t">
            <a:spAutoFit/>
          </a:bodyPr>
          <a:lstStyle/>
          <a:p>
            <a:pPr algn="l"/>
            <a:r>
              <a:rPr sz="2800" b="1">
                <a:solidFill>
                  <a:srgbClr val="7F4FC9"/>
                </a:solidFill>
                <a:latin typeface="Calibri"/>
              </a:rPr>
              <a:t>Read the data the way a statistician does.</a:t>
            </a:r>
          </a:p>
        </p:txBody>
      </p:sp>
      <p:sp>
        <p:nvSpPr>
          <p:cNvPr id="6" name="TextBox 5"/>
          <p:cNvSpPr txBox="1"/>
          <p:nvPr/>
        </p:nvSpPr>
        <p:spPr>
          <a:xfrm>
            <a:off x="640080" y="3108960"/>
            <a:ext cx="10058400" cy="1371600"/>
          </a:xfrm>
          <a:prstGeom prst="rect">
            <a:avLst/>
          </a:prstGeom>
          <a:noFill/>
        </p:spPr>
        <p:txBody>
          <a:bodyPr wrap="square" lIns="0" rIns="0" tIns="0" bIns="0" anchor="t">
            <a:spAutoFit/>
          </a:bodyPr>
          <a:lstStyle/>
          <a:p>
            <a:pPr algn="l"/>
            <a:r>
              <a:rPr sz="1400" b="0">
                <a:solidFill>
                  <a:srgbClr val="CBC4DB"/>
                </a:solidFill>
                <a:latin typeface="Calibri"/>
              </a:rPr>
              <a:t>117 wells, two columns of data (Before / After), five descriptive measures on each, an autofilled Improvement column, two percentile cut-points that bracket the inner 68%, and one Empirical-Rule sentence at the end. The output is the language pattern - approximately X of the wells show a decrease between A and B - that DQ 2 will tighten into a margin-of-error claim.</a:t>
            </a:r>
          </a:p>
        </p:txBody>
      </p:sp>
      <p:sp>
        <p:nvSpPr>
          <p:cNvPr id="7" name="Rounded Rectangle 6"/>
          <p:cNvSpPr/>
          <p:nvPr/>
        </p:nvSpPr>
        <p:spPr>
          <a:xfrm>
            <a:off x="64008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POINTS</a:t>
            </a:r>
          </a:p>
        </p:txBody>
      </p:sp>
      <p:sp>
        <p:nvSpPr>
          <p:cNvPr id="9" name="TextBox 8"/>
          <p:cNvSpPr txBox="1"/>
          <p:nvPr/>
        </p:nvSpPr>
        <p:spPr>
          <a:xfrm>
            <a:off x="84124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0" name="TextBox 9"/>
          <p:cNvSpPr txBox="1"/>
          <p:nvPr/>
        </p:nvSpPr>
        <p:spPr>
          <a:xfrm>
            <a:off x="84124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Discussion grade</a:t>
            </a:r>
          </a:p>
        </p:txBody>
      </p:sp>
      <p:sp>
        <p:nvSpPr>
          <p:cNvPr id="11" name="Rounded Rectangle 10"/>
          <p:cNvSpPr/>
          <p:nvPr/>
        </p:nvSpPr>
        <p:spPr>
          <a:xfrm>
            <a:off x="425196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45312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MEASURES</a:t>
            </a:r>
          </a:p>
        </p:txBody>
      </p:sp>
      <p:sp>
        <p:nvSpPr>
          <p:cNvPr id="13" name="TextBox 12"/>
          <p:cNvSpPr txBox="1"/>
          <p:nvPr/>
        </p:nvSpPr>
        <p:spPr>
          <a:xfrm>
            <a:off x="445312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4" name="TextBox 13"/>
          <p:cNvSpPr txBox="1"/>
          <p:nvPr/>
        </p:nvSpPr>
        <p:spPr>
          <a:xfrm>
            <a:off x="445312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Mean · Median · SD · Range · Percentile</a:t>
            </a:r>
          </a:p>
        </p:txBody>
      </p:sp>
      <p:sp>
        <p:nvSpPr>
          <p:cNvPr id="15" name="Rounded Rectangle 14"/>
          <p:cNvSpPr/>
          <p:nvPr/>
        </p:nvSpPr>
        <p:spPr>
          <a:xfrm>
            <a:off x="786384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6500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INITIAL</a:t>
            </a:r>
          </a:p>
        </p:txBody>
      </p:sp>
      <p:sp>
        <p:nvSpPr>
          <p:cNvPr id="17" name="TextBox 16"/>
          <p:cNvSpPr txBox="1"/>
          <p:nvPr/>
        </p:nvSpPr>
        <p:spPr>
          <a:xfrm>
            <a:off x="806500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Wed</a:t>
            </a:r>
          </a:p>
        </p:txBody>
      </p:sp>
      <p:sp>
        <p:nvSpPr>
          <p:cNvPr id="18" name="TextBox 17"/>
          <p:cNvSpPr txBox="1"/>
          <p:nvPr/>
        </p:nvSpPr>
        <p:spPr>
          <a:xfrm>
            <a:off x="806500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Initial post by Wed · replies by Sun</a:t>
            </a:r>
          </a:p>
        </p:txBody>
      </p:sp>
      <p:sp>
        <p:nvSpPr>
          <p:cNvPr id="19" name="TextBox 18"/>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MAT144.com/topics/5/dq/1  ·  Companion teaching panels on the live page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5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Descriptive stats on 117 wells - five measures, an Improvement column, the 68% band</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T5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2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01 — WHY THIS DQ EXISTS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Five measures, two columns, one conclusion.</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Center, spread, and a 68% band - drawn from your own data set.</a:t>
            </a:r>
          </a:p>
        </p:txBody>
      </p:sp>
      <p:sp>
        <p:nvSpPr>
          <p:cNvPr id="13" name="TextBox 12"/>
          <p:cNvSpPr txBox="1"/>
          <p:nvPr/>
        </p:nvSpPr>
        <p:spPr>
          <a:xfrm>
            <a:off x="457200" y="3108960"/>
            <a:ext cx="6858000" cy="2423160"/>
          </a:xfrm>
          <a:prstGeom prst="rect">
            <a:avLst/>
          </a:prstGeom>
          <a:noFill/>
        </p:spPr>
        <p:txBody>
          <a:bodyPr wrap="square" lIns="0" rIns="0" tIns="0" bIns="0" anchor="t">
            <a:spAutoFit/>
          </a:bodyPr>
          <a:lstStyle/>
          <a:p>
            <a:pPr algn="l"/>
            <a:r>
              <a:rPr sz="1400" b="0">
                <a:solidFill>
                  <a:srgbClr val="1A1628"/>
                </a:solidFill>
                <a:latin typeface="Calibri"/>
              </a:rPr>
              <a:t>Topic 5 is the descriptive half of statistics: how to read a data set you already have. This DQ puts every L2 and L3 idea on one sheet. Mean and median answer the question "where is the center?" Standard deviation and range answer "how spread out is it?" Percentiles let you slice the middle 68% out of the Improvement column without assuming anything about the shape of the data.
The skill isn't memorizing five formula names. It's learning the rhythm: pick the right Excel function, point it at the right range, format the result so a human can read it, and translate the numbers into one honest sentence about what the antibiotic did to E. coli.</a:t>
            </a:r>
          </a:p>
        </p:txBody>
      </p:sp>
      <p:sp>
        <p:nvSpPr>
          <p:cNvPr id="14" name="Rounded Rectangle 13"/>
          <p:cNvSpPr/>
          <p:nvPr/>
        </p:nvSpPr>
        <p:spPr>
          <a:xfrm>
            <a:off x="7772400" y="3108960"/>
            <a:ext cx="3931920" cy="2423160"/>
          </a:xfrm>
          <a:prstGeom prst="roundRect">
            <a:avLst>
              <a:gd name="adj" fmla="val 60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01000" y="3273552"/>
            <a:ext cx="3474720" cy="274320"/>
          </a:xfrm>
          <a:prstGeom prst="rect">
            <a:avLst/>
          </a:prstGeom>
          <a:noFill/>
        </p:spPr>
        <p:txBody>
          <a:bodyPr wrap="square" lIns="0" rIns="0" tIns="0" bIns="0" anchor="t">
            <a:spAutoFit/>
          </a:bodyPr>
          <a:lstStyle/>
          <a:p>
            <a:pPr algn="l"/>
            <a:r>
              <a:rPr sz="1000" b="1">
                <a:solidFill>
                  <a:srgbClr val="C99B2D"/>
                </a:solidFill>
                <a:latin typeface="Calibri"/>
              </a:rPr>
              <a:t>▸ CONNECTS TO</a:t>
            </a:r>
          </a:p>
        </p:txBody>
      </p:sp>
      <p:sp>
        <p:nvSpPr>
          <p:cNvPr id="16" name="TextBox 15"/>
          <p:cNvSpPr txBox="1"/>
          <p:nvPr/>
        </p:nvSpPr>
        <p:spPr>
          <a:xfrm>
            <a:off x="8001000" y="3584448"/>
            <a:ext cx="3474720" cy="1828800"/>
          </a:xfrm>
          <a:prstGeom prst="rect">
            <a:avLst/>
          </a:prstGeom>
          <a:noFill/>
        </p:spPr>
        <p:txBody>
          <a:bodyPr wrap="square" lIns="0" rIns="0" tIns="0" bIns="0" anchor="t">
            <a:spAutoFit/>
          </a:bodyPr>
          <a:lstStyle/>
          <a:p>
            <a:pPr algn="l"/>
            <a:r>
              <a:rPr sz="1200" b="0">
                <a:solidFill>
                  <a:srgbClr val="1A1628"/>
                </a:solidFill>
                <a:latin typeface="Calibri"/>
              </a:rPr>
              <a:t>Lesson 2 introduced mean, median, mode. Lesson 3 added range and standard deviation. Lesson 5 ties the empirical rule to the bell curve. This DQ uses all of them at once. The percentile band you build here is the same band the Empirical Rule predicts at 1 SD - which is the bridge into DQ 2's margin-of-error work on a much larger population.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5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Descriptive stats on 117 wells - five measures, an Improvement column, the 68% band</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T5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3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02 — THE MATH BEHIND IT</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functions, one recipe.</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Center · spread · range · band. Same shape every time: pick the function, point at the range.</a:t>
            </a:r>
          </a:p>
        </p:txBody>
      </p:sp>
      <p:sp>
        <p:nvSpPr>
          <p:cNvPr id="13" name="Rounded Rectangle 12"/>
          <p:cNvSpPr/>
          <p:nvPr/>
        </p:nvSpPr>
        <p:spPr>
          <a:xfrm>
            <a:off x="640080"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CENTER · L2</a:t>
            </a:r>
          </a:p>
        </p:txBody>
      </p:sp>
      <p:sp>
        <p:nvSpPr>
          <p:cNvPr id="15" name="TextBox 14"/>
          <p:cNvSpPr txBox="1"/>
          <p:nvPr/>
        </p:nvSpPr>
        <p:spPr>
          <a:xfrm>
            <a:off x="841248"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mean = Σx / n</a:t>
            </a:r>
          </a:p>
        </p:txBody>
      </p:sp>
      <p:sp>
        <p:nvSpPr>
          <p:cNvPr id="16" name="TextBox 15"/>
          <p:cNvSpPr txBox="1"/>
          <p:nvPr/>
        </p:nvSpPr>
        <p:spPr>
          <a:xfrm>
            <a:off x="841248"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Sum the values, divide by count. Pulled by outliers.</a:t>
            </a:r>
          </a:p>
        </p:txBody>
      </p:sp>
      <p:sp>
        <p:nvSpPr>
          <p:cNvPr id="17" name="Rounded Rectangle 16"/>
          <p:cNvSpPr/>
          <p:nvPr/>
        </p:nvSpPr>
        <p:spPr>
          <a:xfrm>
            <a:off x="6185916"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87084"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CENTER · L2</a:t>
            </a:r>
          </a:p>
        </p:txBody>
      </p:sp>
      <p:sp>
        <p:nvSpPr>
          <p:cNvPr id="19" name="TextBox 18"/>
          <p:cNvSpPr txBox="1"/>
          <p:nvPr/>
        </p:nvSpPr>
        <p:spPr>
          <a:xfrm>
            <a:off x="6387084"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median = middle of sorted data</a:t>
            </a:r>
          </a:p>
        </p:txBody>
      </p:sp>
      <p:sp>
        <p:nvSpPr>
          <p:cNvPr id="20" name="TextBox 19"/>
          <p:cNvSpPr txBox="1"/>
          <p:nvPr/>
        </p:nvSpPr>
        <p:spPr>
          <a:xfrm>
            <a:off x="6387084"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Robust to outliers. Excel sorts for you.</a:t>
            </a:r>
          </a:p>
        </p:txBody>
      </p:sp>
      <p:sp>
        <p:nvSpPr>
          <p:cNvPr id="21" name="Rounded Rectangle 20"/>
          <p:cNvSpPr/>
          <p:nvPr/>
        </p:nvSpPr>
        <p:spPr>
          <a:xfrm>
            <a:off x="640080"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41248"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SPREAD · L3</a:t>
            </a:r>
          </a:p>
        </p:txBody>
      </p:sp>
      <p:sp>
        <p:nvSpPr>
          <p:cNvPr id="23" name="TextBox 22"/>
          <p:cNvSpPr txBox="1"/>
          <p:nvPr/>
        </p:nvSpPr>
        <p:spPr>
          <a:xfrm>
            <a:off x="841248"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SD = √( Σ(x − x̄)² / n )</a:t>
            </a:r>
          </a:p>
        </p:txBody>
      </p:sp>
      <p:sp>
        <p:nvSpPr>
          <p:cNvPr id="24" name="TextBox 23"/>
          <p:cNvSpPr txBox="1"/>
          <p:nvPr/>
        </p:nvSpPr>
        <p:spPr>
          <a:xfrm>
            <a:off x="841248"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Population SD. The template treats the 117 wells as the population.</a:t>
            </a:r>
          </a:p>
        </p:txBody>
      </p:sp>
      <p:sp>
        <p:nvSpPr>
          <p:cNvPr id="25" name="Rounded Rectangle 24"/>
          <p:cNvSpPr/>
          <p:nvPr/>
        </p:nvSpPr>
        <p:spPr>
          <a:xfrm>
            <a:off x="6185916"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387084"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SPREAD · L3</a:t>
            </a:r>
          </a:p>
        </p:txBody>
      </p:sp>
      <p:sp>
        <p:nvSpPr>
          <p:cNvPr id="27" name="TextBox 26"/>
          <p:cNvSpPr txBox="1"/>
          <p:nvPr/>
        </p:nvSpPr>
        <p:spPr>
          <a:xfrm>
            <a:off x="6387084"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range = max − min</a:t>
            </a:r>
          </a:p>
        </p:txBody>
      </p:sp>
      <p:sp>
        <p:nvSpPr>
          <p:cNvPr id="28" name="TextBox 27"/>
          <p:cNvSpPr txBox="1"/>
          <p:nvPr/>
        </p:nvSpPr>
        <p:spPr>
          <a:xfrm>
            <a:off x="6387084"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Simplest measure of spread. Ignores everything in the middle.</a:t>
            </a:r>
          </a:p>
        </p:txBody>
      </p:sp>
      <p:sp>
        <p:nvSpPr>
          <p:cNvPr id="29" name="TextBox 28"/>
          <p:cNvSpPr txBox="1"/>
          <p:nvPr/>
        </p:nvSpPr>
        <p:spPr>
          <a:xfrm>
            <a:off x="457200" y="5074920"/>
            <a:ext cx="11247120" cy="457200"/>
          </a:xfrm>
          <a:prstGeom prst="rect">
            <a:avLst/>
          </a:prstGeom>
          <a:noFill/>
        </p:spPr>
        <p:txBody>
          <a:bodyPr wrap="square" lIns="0" rIns="0" tIns="0" bIns="0" anchor="t">
            <a:spAutoFit/>
          </a:bodyPr>
          <a:lstStyle/>
          <a:p>
            <a:pPr algn="l"/>
            <a:r>
              <a:rPr sz="1150" b="0">
                <a:solidFill>
                  <a:srgbClr val="1A1628"/>
                </a:solidFill>
                <a:latin typeface="Calibri"/>
              </a:rPr>
              <a:t>Two pairs: center (mean, median) and spread (SD, range). The fifth move - the Improvement column's 16th and 84th percentiles - is the bridge to the Empirical Rule. Roughly 68% of an approximately-normal data set sits within one SD of the mean, and the 16th-84th percentile band is exactly that inner 68%. So the band tells you the typical range of improvement values without assuming normality up front.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5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Descriptive stats on 117 wells - five measures, an Improvement column, the 68% band</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T5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4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03 — HOW IT WORKS IN EXCEL</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Five functions. Point at the column. Read the result.</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The Excel formulas the grader is looking for - one per cell.</a:t>
            </a:r>
          </a:p>
        </p:txBody>
      </p:sp>
      <p:sp>
        <p:nvSpPr>
          <p:cNvPr id="13" name="Rounded Rectangle 12"/>
          <p:cNvSpPr/>
          <p:nvPr/>
        </p:nvSpPr>
        <p:spPr>
          <a:xfrm>
            <a:off x="640080" y="288036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539996" cy="228600"/>
          </a:xfrm>
          <a:prstGeom prst="rect">
            <a:avLst/>
          </a:prstGeom>
          <a:noFill/>
        </p:spPr>
        <p:txBody>
          <a:bodyPr wrap="square" lIns="0" rIns="0" tIns="0" bIns="0" anchor="t">
            <a:spAutoFit/>
          </a:bodyPr>
          <a:lstStyle/>
          <a:p>
            <a:pPr algn="l"/>
            <a:r>
              <a:rPr sz="950" b="1">
                <a:solidFill>
                  <a:srgbClr val="522398"/>
                </a:solidFill>
                <a:latin typeface="Calibri"/>
              </a:rPr>
              <a:t>CENTER · L2</a:t>
            </a:r>
          </a:p>
        </p:txBody>
      </p:sp>
      <p:sp>
        <p:nvSpPr>
          <p:cNvPr id="15" name="TextBox 14"/>
          <p:cNvSpPr txBox="1"/>
          <p:nvPr/>
        </p:nvSpPr>
        <p:spPr>
          <a:xfrm>
            <a:off x="5500116" y="293522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16" name="TextBox 15"/>
          <p:cNvSpPr txBox="1"/>
          <p:nvPr/>
        </p:nvSpPr>
        <p:spPr>
          <a:xfrm>
            <a:off x="841248" y="3209544"/>
            <a:ext cx="4960620" cy="292608"/>
          </a:xfrm>
          <a:prstGeom prst="rect">
            <a:avLst/>
          </a:prstGeom>
          <a:noFill/>
        </p:spPr>
        <p:txBody>
          <a:bodyPr wrap="square" lIns="0" rIns="0" tIns="0" bIns="0" anchor="t">
            <a:spAutoFit/>
          </a:bodyPr>
          <a:lstStyle/>
          <a:p>
            <a:pPr algn="ctr"/>
            <a:r>
              <a:rPr sz="1600" b="1">
                <a:solidFill>
                  <a:srgbClr val="2E1257"/>
                </a:solidFill>
                <a:latin typeface="Consolas"/>
              </a:rPr>
              <a:t>=AVERAGE(D4:D120)</a:t>
            </a:r>
          </a:p>
        </p:txBody>
      </p:sp>
      <p:sp>
        <p:nvSpPr>
          <p:cNvPr id="17" name="TextBox 16"/>
          <p:cNvSpPr txBox="1"/>
          <p:nvPr/>
        </p:nvSpPr>
        <p:spPr>
          <a:xfrm>
            <a:off x="841248" y="3520440"/>
            <a:ext cx="4960620" cy="256032"/>
          </a:xfrm>
          <a:prstGeom prst="rect">
            <a:avLst/>
          </a:prstGeom>
          <a:noFill/>
        </p:spPr>
        <p:txBody>
          <a:bodyPr wrap="square" lIns="0" rIns="0" tIns="0" bIns="0" anchor="t">
            <a:spAutoFit/>
          </a:bodyPr>
          <a:lstStyle/>
          <a:p>
            <a:pPr algn="ctr"/>
            <a:r>
              <a:rPr sz="950" b="0" i="1">
                <a:solidFill>
                  <a:srgbClr val="6B6878"/>
                </a:solidFill>
                <a:latin typeface="Calibri"/>
              </a:rPr>
              <a:t>Sum the values, divide by count. Pulled by outliers.</a:t>
            </a:r>
          </a:p>
        </p:txBody>
      </p:sp>
      <p:sp>
        <p:nvSpPr>
          <p:cNvPr id="18" name="Rounded Rectangle 17"/>
          <p:cNvSpPr/>
          <p:nvPr/>
        </p:nvSpPr>
        <p:spPr>
          <a:xfrm>
            <a:off x="6185916" y="288036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387084" y="2971800"/>
            <a:ext cx="4539996" cy="228600"/>
          </a:xfrm>
          <a:prstGeom prst="rect">
            <a:avLst/>
          </a:prstGeom>
          <a:noFill/>
        </p:spPr>
        <p:txBody>
          <a:bodyPr wrap="square" lIns="0" rIns="0" tIns="0" bIns="0" anchor="t">
            <a:spAutoFit/>
          </a:bodyPr>
          <a:lstStyle/>
          <a:p>
            <a:pPr algn="l"/>
            <a:r>
              <a:rPr sz="950" b="1">
                <a:solidFill>
                  <a:srgbClr val="522398"/>
                </a:solidFill>
                <a:latin typeface="Calibri"/>
              </a:rPr>
              <a:t>CENTER · L2</a:t>
            </a:r>
          </a:p>
        </p:txBody>
      </p:sp>
      <p:sp>
        <p:nvSpPr>
          <p:cNvPr id="20" name="TextBox 19"/>
          <p:cNvSpPr txBox="1"/>
          <p:nvPr/>
        </p:nvSpPr>
        <p:spPr>
          <a:xfrm>
            <a:off x="11045952" y="293522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21" name="TextBox 20"/>
          <p:cNvSpPr txBox="1"/>
          <p:nvPr/>
        </p:nvSpPr>
        <p:spPr>
          <a:xfrm>
            <a:off x="6387084" y="3209544"/>
            <a:ext cx="4960620" cy="292608"/>
          </a:xfrm>
          <a:prstGeom prst="rect">
            <a:avLst/>
          </a:prstGeom>
          <a:noFill/>
        </p:spPr>
        <p:txBody>
          <a:bodyPr wrap="square" lIns="0" rIns="0" tIns="0" bIns="0" anchor="t">
            <a:spAutoFit/>
          </a:bodyPr>
          <a:lstStyle/>
          <a:p>
            <a:pPr algn="ctr"/>
            <a:r>
              <a:rPr sz="1600" b="1">
                <a:solidFill>
                  <a:srgbClr val="2E1257"/>
                </a:solidFill>
                <a:latin typeface="Consolas"/>
              </a:rPr>
              <a:t>=MEDIAN(D4:D120)</a:t>
            </a:r>
          </a:p>
        </p:txBody>
      </p:sp>
      <p:sp>
        <p:nvSpPr>
          <p:cNvPr id="22" name="TextBox 21"/>
          <p:cNvSpPr txBox="1"/>
          <p:nvPr/>
        </p:nvSpPr>
        <p:spPr>
          <a:xfrm>
            <a:off x="6387084" y="3520440"/>
            <a:ext cx="4960620" cy="256032"/>
          </a:xfrm>
          <a:prstGeom prst="rect">
            <a:avLst/>
          </a:prstGeom>
          <a:noFill/>
        </p:spPr>
        <p:txBody>
          <a:bodyPr wrap="square" lIns="0" rIns="0" tIns="0" bIns="0" anchor="t">
            <a:spAutoFit/>
          </a:bodyPr>
          <a:lstStyle/>
          <a:p>
            <a:pPr algn="ctr"/>
            <a:r>
              <a:rPr sz="950" b="0" i="1">
                <a:solidFill>
                  <a:srgbClr val="6B6878"/>
                </a:solidFill>
                <a:latin typeface="Calibri"/>
              </a:rPr>
              <a:t>Robust to outliers. Excel sorts for you.</a:t>
            </a:r>
          </a:p>
        </p:txBody>
      </p:sp>
      <p:sp>
        <p:nvSpPr>
          <p:cNvPr id="23" name="Rounded Rectangle 22"/>
          <p:cNvSpPr/>
          <p:nvPr/>
        </p:nvSpPr>
        <p:spPr>
          <a:xfrm>
            <a:off x="640080" y="397764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41248" y="4069080"/>
            <a:ext cx="4539996" cy="228600"/>
          </a:xfrm>
          <a:prstGeom prst="rect">
            <a:avLst/>
          </a:prstGeom>
          <a:noFill/>
        </p:spPr>
        <p:txBody>
          <a:bodyPr wrap="square" lIns="0" rIns="0" tIns="0" bIns="0" anchor="t">
            <a:spAutoFit/>
          </a:bodyPr>
          <a:lstStyle/>
          <a:p>
            <a:pPr algn="l"/>
            <a:r>
              <a:rPr sz="950" b="1">
                <a:solidFill>
                  <a:srgbClr val="522398"/>
                </a:solidFill>
                <a:latin typeface="Calibri"/>
              </a:rPr>
              <a:t>SPREAD · L3</a:t>
            </a:r>
          </a:p>
        </p:txBody>
      </p:sp>
      <p:sp>
        <p:nvSpPr>
          <p:cNvPr id="25" name="TextBox 24"/>
          <p:cNvSpPr txBox="1"/>
          <p:nvPr/>
        </p:nvSpPr>
        <p:spPr>
          <a:xfrm>
            <a:off x="5500116" y="403250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26" name="TextBox 25"/>
          <p:cNvSpPr txBox="1"/>
          <p:nvPr/>
        </p:nvSpPr>
        <p:spPr>
          <a:xfrm>
            <a:off x="841248" y="4306824"/>
            <a:ext cx="4960620" cy="292608"/>
          </a:xfrm>
          <a:prstGeom prst="rect">
            <a:avLst/>
          </a:prstGeom>
          <a:noFill/>
        </p:spPr>
        <p:txBody>
          <a:bodyPr wrap="square" lIns="0" rIns="0" tIns="0" bIns="0" anchor="t">
            <a:spAutoFit/>
          </a:bodyPr>
          <a:lstStyle/>
          <a:p>
            <a:pPr algn="ctr"/>
            <a:r>
              <a:rPr sz="1600" b="1">
                <a:solidFill>
                  <a:srgbClr val="2E1257"/>
                </a:solidFill>
                <a:latin typeface="Consolas"/>
              </a:rPr>
              <a:t>=STDEV.P(D4:D120)</a:t>
            </a:r>
          </a:p>
        </p:txBody>
      </p:sp>
      <p:sp>
        <p:nvSpPr>
          <p:cNvPr id="27" name="TextBox 26"/>
          <p:cNvSpPr txBox="1"/>
          <p:nvPr/>
        </p:nvSpPr>
        <p:spPr>
          <a:xfrm>
            <a:off x="841248" y="4617720"/>
            <a:ext cx="4960620" cy="256032"/>
          </a:xfrm>
          <a:prstGeom prst="rect">
            <a:avLst/>
          </a:prstGeom>
          <a:noFill/>
        </p:spPr>
        <p:txBody>
          <a:bodyPr wrap="square" lIns="0" rIns="0" tIns="0" bIns="0" anchor="t">
            <a:spAutoFit/>
          </a:bodyPr>
          <a:lstStyle/>
          <a:p>
            <a:pPr algn="ctr"/>
            <a:r>
              <a:rPr sz="950" b="0" i="1">
                <a:solidFill>
                  <a:srgbClr val="6B6878"/>
                </a:solidFill>
                <a:latin typeface="Calibri"/>
              </a:rPr>
              <a:t>Population SD. The template treats the 117 wells as the population.</a:t>
            </a:r>
          </a:p>
        </p:txBody>
      </p:sp>
      <p:sp>
        <p:nvSpPr>
          <p:cNvPr id="28" name="Rounded Rectangle 27"/>
          <p:cNvSpPr/>
          <p:nvPr/>
        </p:nvSpPr>
        <p:spPr>
          <a:xfrm>
            <a:off x="6185916" y="3977640"/>
            <a:ext cx="5362956" cy="91440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387084" y="4069080"/>
            <a:ext cx="4539996" cy="228600"/>
          </a:xfrm>
          <a:prstGeom prst="rect">
            <a:avLst/>
          </a:prstGeom>
          <a:noFill/>
        </p:spPr>
        <p:txBody>
          <a:bodyPr wrap="square" lIns="0" rIns="0" tIns="0" bIns="0" anchor="t">
            <a:spAutoFit/>
          </a:bodyPr>
          <a:lstStyle/>
          <a:p>
            <a:pPr algn="l"/>
            <a:r>
              <a:rPr sz="950" b="1">
                <a:solidFill>
                  <a:srgbClr val="522398"/>
                </a:solidFill>
                <a:latin typeface="Calibri"/>
              </a:rPr>
              <a:t>SPREAD · L3</a:t>
            </a:r>
          </a:p>
        </p:txBody>
      </p:sp>
      <p:sp>
        <p:nvSpPr>
          <p:cNvPr id="30" name="TextBox 29"/>
          <p:cNvSpPr txBox="1"/>
          <p:nvPr/>
        </p:nvSpPr>
        <p:spPr>
          <a:xfrm>
            <a:off x="11045952" y="4032504"/>
            <a:ext cx="365760" cy="274320"/>
          </a:xfrm>
          <a:prstGeom prst="rect">
            <a:avLst/>
          </a:prstGeom>
          <a:noFill/>
        </p:spPr>
        <p:txBody>
          <a:bodyPr wrap="square" lIns="0" rIns="0" tIns="0" bIns="0" anchor="t">
            <a:spAutoFit/>
          </a:bodyPr>
          <a:lstStyle/>
          <a:p>
            <a:pPr algn="r"/>
            <a:r>
              <a:rPr sz="1600" b="1">
                <a:solidFill>
                  <a:srgbClr val="C99B2D"/>
                </a:solidFill>
                <a:latin typeface="Calibri"/>
              </a:rPr>
              <a:t>✓</a:t>
            </a:r>
          </a:p>
        </p:txBody>
      </p:sp>
      <p:sp>
        <p:nvSpPr>
          <p:cNvPr id="31" name="TextBox 30"/>
          <p:cNvSpPr txBox="1"/>
          <p:nvPr/>
        </p:nvSpPr>
        <p:spPr>
          <a:xfrm>
            <a:off x="6387084" y="4306824"/>
            <a:ext cx="4960620" cy="292608"/>
          </a:xfrm>
          <a:prstGeom prst="rect">
            <a:avLst/>
          </a:prstGeom>
          <a:noFill/>
        </p:spPr>
        <p:txBody>
          <a:bodyPr wrap="square" lIns="0" rIns="0" tIns="0" bIns="0" anchor="t">
            <a:spAutoFit/>
          </a:bodyPr>
          <a:lstStyle/>
          <a:p>
            <a:pPr algn="ctr"/>
            <a:r>
              <a:rPr sz="1300" b="1">
                <a:solidFill>
                  <a:srgbClr val="2E1257"/>
                </a:solidFill>
                <a:latin typeface="Consolas"/>
              </a:rPr>
              <a:t>=MAX(D4:D120)-MIN(D4:D120)</a:t>
            </a:r>
          </a:p>
        </p:txBody>
      </p:sp>
      <p:sp>
        <p:nvSpPr>
          <p:cNvPr id="32" name="TextBox 31"/>
          <p:cNvSpPr txBox="1"/>
          <p:nvPr/>
        </p:nvSpPr>
        <p:spPr>
          <a:xfrm>
            <a:off x="6387084" y="4617720"/>
            <a:ext cx="4960620" cy="256032"/>
          </a:xfrm>
          <a:prstGeom prst="rect">
            <a:avLst/>
          </a:prstGeom>
          <a:noFill/>
        </p:spPr>
        <p:txBody>
          <a:bodyPr wrap="square" lIns="0" rIns="0" tIns="0" bIns="0" anchor="t">
            <a:spAutoFit/>
          </a:bodyPr>
          <a:lstStyle/>
          <a:p>
            <a:pPr algn="ctr"/>
            <a:r>
              <a:rPr sz="950" b="0" i="1">
                <a:solidFill>
                  <a:srgbClr val="6B6878"/>
                </a:solidFill>
                <a:latin typeface="Calibri"/>
              </a:rPr>
              <a:t>Simplest measure of spread. Ignores everything in the middle.</a:t>
            </a:r>
          </a:p>
        </p:txBody>
      </p:sp>
      <p:sp>
        <p:nvSpPr>
          <p:cNvPr id="33" name="Rounded Rectangle 32"/>
          <p:cNvSpPr/>
          <p:nvPr/>
        </p:nvSpPr>
        <p:spPr>
          <a:xfrm>
            <a:off x="640080" y="4983480"/>
            <a:ext cx="10908792" cy="457200"/>
          </a:xfrm>
          <a:prstGeom prst="roundRect">
            <a:avLst>
              <a:gd name="adj" fmla="val 6000"/>
            </a:avLst>
          </a:prstGeom>
          <a:solidFill>
            <a:srgbClr val="FFFFFF"/>
          </a:solidFill>
          <a:ln w="889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914400" y="5102352"/>
            <a:ext cx="2286000" cy="274320"/>
          </a:xfrm>
          <a:prstGeom prst="rect">
            <a:avLst/>
          </a:prstGeom>
          <a:noFill/>
        </p:spPr>
        <p:txBody>
          <a:bodyPr wrap="square" lIns="0" rIns="0" tIns="0" bIns="0" anchor="t">
            <a:spAutoFit/>
          </a:bodyPr>
          <a:lstStyle/>
          <a:p>
            <a:pPr algn="l"/>
            <a:r>
              <a:rPr sz="900" b="1">
                <a:solidFill>
                  <a:srgbClr val="6B6878"/>
                </a:solidFill>
                <a:latin typeface="Calibri"/>
              </a:rPr>
              <a:t>QUICK COLOR REMINDER</a:t>
            </a:r>
          </a:p>
        </p:txBody>
      </p:sp>
      <p:sp>
        <p:nvSpPr>
          <p:cNvPr id="35" name="Rounded Rectangle 34"/>
          <p:cNvSpPr/>
          <p:nvPr/>
        </p:nvSpPr>
        <p:spPr>
          <a:xfrm>
            <a:off x="3200400" y="5138928"/>
            <a:ext cx="201168" cy="201168"/>
          </a:xfrm>
          <a:prstGeom prst="roundRect">
            <a:avLst>
              <a:gd name="adj" fmla="val 25000"/>
            </a:avLst>
          </a:prstGeom>
          <a:solidFill>
            <a:srgbClr val="4D8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34930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Blue · text</a:t>
            </a:r>
          </a:p>
        </p:txBody>
      </p:sp>
      <p:sp>
        <p:nvSpPr>
          <p:cNvPr id="37" name="Rounded Rectangle 36"/>
          <p:cNvSpPr/>
          <p:nvPr/>
        </p:nvSpPr>
        <p:spPr>
          <a:xfrm>
            <a:off x="5257800" y="5138928"/>
            <a:ext cx="201168" cy="201168"/>
          </a:xfrm>
          <a:prstGeom prst="roundRect">
            <a:avLst>
              <a:gd name="adj" fmla="val 25000"/>
            </a:avLst>
          </a:prstGeom>
          <a:solidFill>
            <a:srgbClr val="7FB86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5504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Green · numbers</a:t>
            </a:r>
          </a:p>
        </p:txBody>
      </p:sp>
      <p:sp>
        <p:nvSpPr>
          <p:cNvPr id="39" name="Rounded Rectangle 38"/>
          <p:cNvSpPr/>
          <p:nvPr/>
        </p:nvSpPr>
        <p:spPr>
          <a:xfrm>
            <a:off x="7315200" y="5138928"/>
            <a:ext cx="201168" cy="201168"/>
          </a:xfrm>
          <a:prstGeom prst="roundRect">
            <a:avLst>
              <a:gd name="adj" fmla="val 25000"/>
            </a:avLst>
          </a:prstGeom>
          <a:solidFill>
            <a:srgbClr val="C99B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6078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Gold · formulas</a:t>
            </a:r>
          </a:p>
        </p:txBody>
      </p:sp>
      <p:sp>
        <p:nvSpPr>
          <p:cNvPr id="41" name="Rounded Rectangle 40"/>
          <p:cNvSpPr/>
          <p:nvPr/>
        </p:nvSpPr>
        <p:spPr>
          <a:xfrm>
            <a:off x="9372600" y="5138928"/>
            <a:ext cx="201168" cy="201168"/>
          </a:xfrm>
          <a:prstGeom prst="roundRect">
            <a:avLst>
              <a:gd name="adj" fmla="val 25000"/>
            </a:avLst>
          </a:prstGeom>
          <a:solidFill>
            <a:srgbClr val="CC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96652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Other · reference</a:t>
            </a:r>
          </a:p>
        </p:txBody>
      </p:sp>
      <p:sp>
        <p:nvSpPr>
          <p:cNvPr id="43" name="TextBox 42"/>
          <p:cNvSpPr txBox="1"/>
          <p:nvPr/>
        </p:nvSpPr>
        <p:spPr>
          <a:xfrm>
            <a:off x="640080" y="5486400"/>
            <a:ext cx="10908792" cy="320040"/>
          </a:xfrm>
          <a:prstGeom prst="rect">
            <a:avLst/>
          </a:prstGeom>
          <a:noFill/>
        </p:spPr>
        <p:txBody>
          <a:bodyPr wrap="square" lIns="0" rIns="0" tIns="0" bIns="0" anchor="t">
            <a:spAutoFit/>
          </a:bodyPr>
          <a:lstStyle/>
          <a:p>
            <a:pPr algn="l"/>
            <a:r>
              <a:rPr sz="950" b="0">
                <a:solidFill>
                  <a:srgbClr val="6B6878"/>
                </a:solidFill>
                <a:latin typeface="Calibri"/>
              </a:rPr>
              <a:t>Inputs live in columns D (Before) and E (After), rows 4 to 120 - 117 wells total, populated by NORM.INV once you type your name in E2. Stack the five descriptive measures on each column. Build the Improvement column with =E4-D4, autofill to F120. Then the two percentile cells: =PERCENTILE.INC(F4:F120, 0.16) and =PERCENTILE.INC(F4:F120, 0.84). Self-check needs formulas in every cell - typed numbers fail the grader.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5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Descriptive stats on 117 wells - five measures, an Improvement column, the 68% band</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T5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5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04 — A WORKED EXAMPLE</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moves, two columns, one sentence.</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Name · five functions twice · Improvement · percentiles + conclusion.</a:t>
            </a:r>
          </a:p>
        </p:txBody>
      </p:sp>
      <p:sp>
        <p:nvSpPr>
          <p:cNvPr id="13" name="Oval 12"/>
          <p:cNvSpPr/>
          <p:nvPr/>
        </p:nvSpPr>
        <p:spPr>
          <a:xfrm>
            <a:off x="59436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1</a:t>
            </a:r>
          </a:p>
        </p:txBody>
      </p:sp>
      <p:sp>
        <p:nvSpPr>
          <p:cNvPr id="14" name="TextBox 13"/>
          <p:cNvSpPr txBox="1"/>
          <p:nvPr/>
        </p:nvSpPr>
        <p:spPr>
          <a:xfrm>
            <a:off x="114300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Type your name in E2.</a:t>
            </a:r>
          </a:p>
        </p:txBody>
      </p:sp>
      <p:sp>
        <p:nvSpPr>
          <p:cNvPr id="15" name="TextBox 14"/>
          <p:cNvSpPr txBox="1"/>
          <p:nvPr/>
        </p:nvSpPr>
        <p:spPr>
          <a:xfrm>
            <a:off x="114300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The NORM.INV formulas in D and E read E2 and generate your personalized 117 wells. Until you type your name, both columns display the placeholder "Enter your name." Type, press Enter, and your Before / After values appear.</a:t>
            </a:r>
          </a:p>
        </p:txBody>
      </p:sp>
      <p:sp>
        <p:nvSpPr>
          <p:cNvPr id="16" name="Oval 15"/>
          <p:cNvSpPr/>
          <p:nvPr/>
        </p:nvSpPr>
        <p:spPr>
          <a:xfrm>
            <a:off x="644652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2</a:t>
            </a:r>
          </a:p>
        </p:txBody>
      </p:sp>
      <p:sp>
        <p:nvSpPr>
          <p:cNvPr id="17" name="TextBox 16"/>
          <p:cNvSpPr txBox="1"/>
          <p:nvPr/>
        </p:nvSpPr>
        <p:spPr>
          <a:xfrm>
            <a:off x="699516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Stack five descriptive measures on each column.</a:t>
            </a:r>
          </a:p>
        </p:txBody>
      </p:sp>
      <p:sp>
        <p:nvSpPr>
          <p:cNvPr id="18" name="TextBox 17"/>
          <p:cNvSpPr txBox="1"/>
          <p:nvPr/>
        </p:nvSpPr>
        <p:spPr>
          <a:xfrm>
            <a:off x="699516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Mean: =AVERAGE(D4:D120). Median: =MEDIAN(D4:D120). SD: =STDEV.P(D4:D120) - population, not sample, because the template treats these 117 wells as the whole population. Range: =MAX(D4:D120)-MIN(D4:D120). Repeat for E. Ten cells filled, all formulas, no typed numbers.</a:t>
            </a:r>
          </a:p>
        </p:txBody>
      </p:sp>
      <p:sp>
        <p:nvSpPr>
          <p:cNvPr id="19" name="Oval 18"/>
          <p:cNvSpPr/>
          <p:nvPr/>
        </p:nvSpPr>
        <p:spPr>
          <a:xfrm>
            <a:off x="59436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3</a:t>
            </a:r>
          </a:p>
        </p:txBody>
      </p:sp>
      <p:sp>
        <p:nvSpPr>
          <p:cNvPr id="20" name="TextBox 19"/>
          <p:cNvSpPr txBox="1"/>
          <p:nvPr/>
        </p:nvSpPr>
        <p:spPr>
          <a:xfrm>
            <a:off x="114300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Build the Improvement column.</a:t>
            </a:r>
          </a:p>
        </p:txBody>
      </p:sp>
      <p:sp>
        <p:nvSpPr>
          <p:cNvPr id="21" name="TextBox 20"/>
          <p:cNvSpPr txBox="1"/>
          <p:nvPr/>
        </p:nvSpPr>
        <p:spPr>
          <a:xfrm>
            <a:off x="114300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Click F4. Type =E4-D4 - After minus Before. Press Enter. Negative values mean the antibiotic reduced E. coli (the intended direction). Grab the fill handle, drag down to F120. Or double-click the handle to autofill the whole column at once.</a:t>
            </a:r>
          </a:p>
        </p:txBody>
      </p:sp>
      <p:sp>
        <p:nvSpPr>
          <p:cNvPr id="22" name="Oval 21"/>
          <p:cNvSpPr/>
          <p:nvPr/>
        </p:nvSpPr>
        <p:spPr>
          <a:xfrm>
            <a:off x="644652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4</a:t>
            </a:r>
          </a:p>
        </p:txBody>
      </p:sp>
      <p:sp>
        <p:nvSpPr>
          <p:cNvPr id="23" name="TextBox 22"/>
          <p:cNvSpPr txBox="1"/>
          <p:nvPr/>
        </p:nvSpPr>
        <p:spPr>
          <a:xfrm>
            <a:off x="699516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Percentile band + the sentence.</a:t>
            </a:r>
          </a:p>
        </p:txBody>
      </p:sp>
      <p:sp>
        <p:nvSpPr>
          <p:cNvPr id="24" name="TextBox 23"/>
          <p:cNvSpPr txBox="1"/>
          <p:nvPr/>
        </p:nvSpPr>
        <p:spPr>
          <a:xfrm>
            <a:off x="699516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=PERCENTILE.INC(F4:F120, 0.16) for the 16th. =PERCENTILE.INC(F4:F120, 0.84) for the 84th. Together they bracket 68% of the Improvement values - the Empirical Rule's inner band. Then complete the sentence: approximately 68% of the wells show a decrease between [16th] and [84th].</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5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Descriptive stats on 117 wells - five measures, an Improvement column, the 68% band</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T5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6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05 — COMMON SLIPS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Five slips that punish this DQ.</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The sign flip on Improvement and the STDEV.P vs STDEV.S confusion are by far the most common.</a:t>
            </a:r>
          </a:p>
        </p:txBody>
      </p:sp>
      <p:sp>
        <p:nvSpPr>
          <p:cNvPr id="13" name="Rounded Rectangle 12"/>
          <p:cNvSpPr/>
          <p:nvPr/>
        </p:nvSpPr>
        <p:spPr>
          <a:xfrm>
            <a:off x="59436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USED =STDEV.S INSTEAD OF =STDEV.P.</a:t>
            </a:r>
          </a:p>
        </p:txBody>
      </p:sp>
      <p:sp>
        <p:nvSpPr>
          <p:cNvPr id="15" name="TextBox 14"/>
          <p:cNvSpPr txBox="1"/>
          <p:nvPr/>
        </p:nvSpPr>
        <p:spPr>
          <a:xfrm>
            <a:off x="82296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The template treats the 117 wells as the full population being studied. Use =STDEV.P(D4:D120). The two functions differ only in the divisor (n vs n−1); the numerical gap is tiny at n = 117, but the grader checks for the right function name.</a:t>
            </a:r>
          </a:p>
        </p:txBody>
      </p:sp>
      <p:sp>
        <p:nvSpPr>
          <p:cNvPr id="16" name="Rounded Rectangle 15"/>
          <p:cNvSpPr/>
          <p:nvPr/>
        </p:nvSpPr>
        <p:spPr>
          <a:xfrm>
            <a:off x="635508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COMPUTED IMPROVEMENT AS =D4-E4 (BEFORE − AFTER).</a:t>
            </a:r>
          </a:p>
        </p:txBody>
      </p:sp>
      <p:sp>
        <p:nvSpPr>
          <p:cNvPr id="18" name="TextBox 17"/>
          <p:cNvSpPr txBox="1"/>
          <p:nvPr/>
        </p:nvSpPr>
        <p:spPr>
          <a:xfrm>
            <a:off x="658368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Convention is After minus Before: =E4-D4. A negative number means the antibiotic reduced E. coli (the intended improvement). Reversing the order flips every sign in column F, breaks the percentile bounds, and inverts the conclusion sentence.</a:t>
            </a:r>
          </a:p>
        </p:txBody>
      </p:sp>
      <p:sp>
        <p:nvSpPr>
          <p:cNvPr id="19" name="Rounded Rectangle 18"/>
          <p:cNvSpPr/>
          <p:nvPr/>
        </p:nvSpPr>
        <p:spPr>
          <a:xfrm>
            <a:off x="59436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FORGOT TO AUTOFILL THE IMPROVEMENT COLUMN TO F120.</a:t>
            </a:r>
          </a:p>
        </p:txBody>
      </p:sp>
      <p:sp>
        <p:nvSpPr>
          <p:cNvPr id="21" name="TextBox 20"/>
          <p:cNvSpPr txBox="1"/>
          <p:nvPr/>
        </p:nvSpPr>
        <p:spPr>
          <a:xfrm>
            <a:off x="82296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Type =E4-D4 in F4, then drag the fill handle or double-click it. If you only fill the first few rows, your percentiles and mean calculations are wrong - they're averaging over an incomplete data set. All 117 cells must hold a formula.</a:t>
            </a:r>
          </a:p>
        </p:txBody>
      </p:sp>
      <p:sp>
        <p:nvSpPr>
          <p:cNvPr id="22" name="Rounded Rectangle 21"/>
          <p:cNvSpPr/>
          <p:nvPr/>
        </p:nvSpPr>
        <p:spPr>
          <a:xfrm>
            <a:off x="635508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8368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TYPED THE PERCENTILE VALUES MANUALLY INSTEAD OF USING =PERCENTILE.INC.</a:t>
            </a:r>
          </a:p>
        </p:txBody>
      </p:sp>
      <p:sp>
        <p:nvSpPr>
          <p:cNvPr id="24" name="TextBox 23"/>
          <p:cNvSpPr txBox="1"/>
          <p:nvPr/>
        </p:nvSpPr>
        <p:spPr>
          <a:xfrm>
            <a:off x="658368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The grader checks that the percentile cells hold formulas, not bare numbers. Use =PERCENTILE.INC(F4:F120, 0.16) and =PERCENTILE.INC(F4:F120, 0.84). The function handles the sort and interpolation; you don't need to do it by hand.</a:t>
            </a:r>
          </a:p>
        </p:txBody>
      </p:sp>
      <p:sp>
        <p:nvSpPr>
          <p:cNvPr id="25" name="Rounded Rectangle 24"/>
          <p:cNvSpPr/>
          <p:nvPr/>
        </p:nvSpPr>
        <p:spPr>
          <a:xfrm>
            <a:off x="594360" y="594360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22960" y="6108192"/>
            <a:ext cx="5074920" cy="274320"/>
          </a:xfrm>
          <a:prstGeom prst="rect">
            <a:avLst/>
          </a:prstGeom>
          <a:noFill/>
        </p:spPr>
        <p:txBody>
          <a:bodyPr wrap="square" lIns="0" rIns="0" tIns="0" bIns="0" anchor="t">
            <a:spAutoFit/>
          </a:bodyPr>
          <a:lstStyle/>
          <a:p>
            <a:pPr algn="l"/>
            <a:r>
              <a:rPr sz="1000" b="1">
                <a:solidFill>
                  <a:srgbClr val="C2546E"/>
                </a:solidFill>
                <a:latin typeface="Calibri"/>
              </a:rPr>
              <a:t>▸ WROTE "INCREASE" IN THE CONCLUSION SENTENCE.</a:t>
            </a:r>
          </a:p>
        </p:txBody>
      </p:sp>
      <p:sp>
        <p:nvSpPr>
          <p:cNvPr id="27" name="TextBox 26"/>
          <p:cNvSpPr txBox="1"/>
          <p:nvPr/>
        </p:nvSpPr>
        <p:spPr>
          <a:xfrm>
            <a:off x="822960" y="6419088"/>
            <a:ext cx="5074920" cy="685800"/>
          </a:xfrm>
          <a:prstGeom prst="rect">
            <a:avLst/>
          </a:prstGeom>
          <a:noFill/>
        </p:spPr>
        <p:txBody>
          <a:bodyPr wrap="square" lIns="0" rIns="0" tIns="0" bIns="0" anchor="t">
            <a:spAutoFit/>
          </a:bodyPr>
          <a:lstStyle/>
          <a:p>
            <a:pPr algn="l"/>
            <a:r>
              <a:rPr sz="1100" b="0">
                <a:solidFill>
                  <a:srgbClr val="1A1628"/>
                </a:solidFill>
                <a:latin typeface="Calibri"/>
              </a:rPr>
              <a:t>Improvement is negative when the antibiotic works (After is smaller than Before). The change in E. coli is a decrease. The sentence asks about the E. coli direction, not the goodness of the result - so "decrease" is the right verb. "Inconclusive" applies only if the 16th-84th band straddles zero.</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365760"/>
          </a:xfrm>
          <a:prstGeom prst="rect">
            <a:avLst/>
          </a:prstGeom>
          <a:noFill/>
        </p:spPr>
        <p:txBody>
          <a:bodyPr wrap="square" lIns="0" rIns="0" tIns="0" bIns="0" anchor="t">
            <a:spAutoFit/>
          </a:bodyPr>
          <a:lstStyle/>
          <a:p>
            <a:pPr algn="l"/>
            <a:r>
              <a:rPr sz="1200" b="1">
                <a:solidFill>
                  <a:srgbClr val="C99B2D"/>
                </a:solidFill>
                <a:latin typeface="Calibri"/>
              </a:rPr>
              <a:t>BEFORE YOU POST</a:t>
            </a:r>
          </a:p>
        </p:txBody>
      </p:sp>
      <p:sp>
        <p:nvSpPr>
          <p:cNvPr id="4" name="TextBox 3"/>
          <p:cNvSpPr txBox="1"/>
          <p:nvPr/>
        </p:nvSpPr>
        <p:spPr>
          <a:xfrm>
            <a:off x="640080" y="1188720"/>
            <a:ext cx="10058400" cy="914400"/>
          </a:xfrm>
          <a:prstGeom prst="rect">
            <a:avLst/>
          </a:prstGeom>
          <a:noFill/>
        </p:spPr>
        <p:txBody>
          <a:bodyPr wrap="square" lIns="0" rIns="0" tIns="0" bIns="0" anchor="t">
            <a:spAutoFit/>
          </a:bodyPr>
          <a:lstStyle/>
          <a:p>
            <a:pPr algn="l"/>
            <a:r>
              <a:rPr sz="4000" b="1">
                <a:solidFill>
                  <a:srgbClr val="FFFFFF"/>
                </a:solidFill>
                <a:latin typeface="Calibri"/>
              </a:rPr>
              <a:t>Initial post Wed.</a:t>
            </a:r>
          </a:p>
        </p:txBody>
      </p:sp>
      <p:sp>
        <p:nvSpPr>
          <p:cNvPr id="5" name="TextBox 4"/>
          <p:cNvSpPr txBox="1"/>
          <p:nvPr/>
        </p:nvSpPr>
        <p:spPr>
          <a:xfrm>
            <a:off x="640080" y="2103120"/>
            <a:ext cx="10058400" cy="548640"/>
          </a:xfrm>
          <a:prstGeom prst="rect">
            <a:avLst/>
          </a:prstGeom>
          <a:noFill/>
        </p:spPr>
        <p:txBody>
          <a:bodyPr wrap="square" lIns="0" rIns="0" tIns="0" bIns="0" anchor="t">
            <a:spAutoFit/>
          </a:bodyPr>
          <a:lstStyle/>
          <a:p>
            <a:pPr algn="l"/>
            <a:r>
              <a:rPr sz="1400" b="0">
                <a:solidFill>
                  <a:srgbClr val="CBC4DB"/>
                </a:solidFill>
                <a:latin typeface="Calibri"/>
              </a:rPr>
              <a:t>Two substantive replies by Sunday. Click every formula cell before you post.</a:t>
            </a:r>
          </a:p>
        </p:txBody>
      </p:sp>
      <p:sp>
        <p:nvSpPr>
          <p:cNvPr id="6" name="Rounded Rectangle 5"/>
          <p:cNvSpPr/>
          <p:nvPr/>
        </p:nvSpPr>
        <p:spPr>
          <a:xfrm>
            <a:off x="640080" y="3108960"/>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3090672"/>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8" name="TextBox 7"/>
          <p:cNvSpPr txBox="1"/>
          <p:nvPr/>
        </p:nvSpPr>
        <p:spPr>
          <a:xfrm>
            <a:off x="1051560" y="3108960"/>
            <a:ext cx="10515600" cy="320040"/>
          </a:xfrm>
          <a:prstGeom prst="rect">
            <a:avLst/>
          </a:prstGeom>
          <a:noFill/>
        </p:spPr>
        <p:txBody>
          <a:bodyPr wrap="square" lIns="0" rIns="0" tIns="0" bIns="0" anchor="t">
            <a:spAutoFit/>
          </a:bodyPr>
          <a:lstStyle/>
          <a:p>
            <a:pPr algn="l"/>
            <a:r>
              <a:rPr sz="1400" b="0">
                <a:solidFill>
                  <a:srgbClr val="FFFFFF"/>
                </a:solidFill>
                <a:latin typeface="Calibri"/>
              </a:rPr>
              <a:t>Name typed in E2 · all 117 rows populated in D and E</a:t>
            </a:r>
          </a:p>
        </p:txBody>
      </p:sp>
      <p:sp>
        <p:nvSpPr>
          <p:cNvPr id="9" name="Rounded Rectangle 8"/>
          <p:cNvSpPr/>
          <p:nvPr/>
        </p:nvSpPr>
        <p:spPr>
          <a:xfrm>
            <a:off x="640080" y="3493008"/>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474720"/>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1" name="TextBox 10"/>
          <p:cNvSpPr txBox="1"/>
          <p:nvPr/>
        </p:nvSpPr>
        <p:spPr>
          <a:xfrm>
            <a:off x="1051560" y="3493008"/>
            <a:ext cx="10515600" cy="320040"/>
          </a:xfrm>
          <a:prstGeom prst="rect">
            <a:avLst/>
          </a:prstGeom>
          <a:noFill/>
        </p:spPr>
        <p:txBody>
          <a:bodyPr wrap="square" lIns="0" rIns="0" tIns="0" bIns="0" anchor="t">
            <a:spAutoFit/>
          </a:bodyPr>
          <a:lstStyle/>
          <a:p>
            <a:pPr algn="l"/>
            <a:r>
              <a:rPr sz="1400" b="0">
                <a:solidFill>
                  <a:srgbClr val="FFFFFF"/>
                </a:solidFill>
                <a:latin typeface="Calibri"/>
              </a:rPr>
              <a:t>Five descriptive measures stacked on both Before and After (10 cells, all formulas)</a:t>
            </a:r>
          </a:p>
        </p:txBody>
      </p:sp>
      <p:sp>
        <p:nvSpPr>
          <p:cNvPr id="12" name="Rounded Rectangle 11"/>
          <p:cNvSpPr/>
          <p:nvPr/>
        </p:nvSpPr>
        <p:spPr>
          <a:xfrm>
            <a:off x="640080" y="3877056"/>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858768"/>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4" name="TextBox 13"/>
          <p:cNvSpPr txBox="1"/>
          <p:nvPr/>
        </p:nvSpPr>
        <p:spPr>
          <a:xfrm>
            <a:off x="1051560" y="3877056"/>
            <a:ext cx="10515600" cy="320040"/>
          </a:xfrm>
          <a:prstGeom prst="rect">
            <a:avLst/>
          </a:prstGeom>
          <a:noFill/>
        </p:spPr>
        <p:txBody>
          <a:bodyPr wrap="square" lIns="0" rIns="0" tIns="0" bIns="0" anchor="t">
            <a:spAutoFit/>
          </a:bodyPr>
          <a:lstStyle/>
          <a:p>
            <a:pPr algn="l"/>
            <a:r>
              <a:rPr sz="1400" b="0">
                <a:solidFill>
                  <a:srgbClr val="FFFFFF"/>
                </a:solidFill>
                <a:latin typeface="Calibri"/>
              </a:rPr>
              <a:t>Improvement column built with =E4-D4, autofilled all the way to F120</a:t>
            </a:r>
          </a:p>
        </p:txBody>
      </p:sp>
      <p:sp>
        <p:nvSpPr>
          <p:cNvPr id="15" name="Rounded Rectangle 14"/>
          <p:cNvSpPr/>
          <p:nvPr/>
        </p:nvSpPr>
        <p:spPr>
          <a:xfrm>
            <a:off x="640080" y="4261104"/>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242816"/>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7" name="TextBox 16"/>
          <p:cNvSpPr txBox="1"/>
          <p:nvPr/>
        </p:nvSpPr>
        <p:spPr>
          <a:xfrm>
            <a:off x="1051560" y="4261104"/>
            <a:ext cx="10515600" cy="320040"/>
          </a:xfrm>
          <a:prstGeom prst="rect">
            <a:avLst/>
          </a:prstGeom>
          <a:noFill/>
        </p:spPr>
        <p:txBody>
          <a:bodyPr wrap="square" lIns="0" rIns="0" tIns="0" bIns="0" anchor="t">
            <a:spAutoFit/>
          </a:bodyPr>
          <a:lstStyle/>
          <a:p>
            <a:pPr algn="l"/>
            <a:r>
              <a:rPr sz="1400" b="0">
                <a:solidFill>
                  <a:srgbClr val="FFFFFF"/>
                </a:solidFill>
                <a:latin typeface="Calibri"/>
              </a:rPr>
              <a:t>16th + 84th percentiles use =PERCENTILE.INC, not typed numbers</a:t>
            </a:r>
          </a:p>
        </p:txBody>
      </p:sp>
      <p:sp>
        <p:nvSpPr>
          <p:cNvPr id="18" name="Rounded Rectangle 17"/>
          <p:cNvSpPr/>
          <p:nvPr/>
        </p:nvSpPr>
        <p:spPr>
          <a:xfrm>
            <a:off x="640080" y="4645152"/>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4626864"/>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20" name="TextBox 19"/>
          <p:cNvSpPr txBox="1"/>
          <p:nvPr/>
        </p:nvSpPr>
        <p:spPr>
          <a:xfrm>
            <a:off x="1051560" y="4645152"/>
            <a:ext cx="10515600" cy="320040"/>
          </a:xfrm>
          <a:prstGeom prst="rect">
            <a:avLst/>
          </a:prstGeom>
          <a:noFill/>
        </p:spPr>
        <p:txBody>
          <a:bodyPr wrap="square" lIns="0" rIns="0" tIns="0" bIns="0" anchor="t">
            <a:spAutoFit/>
          </a:bodyPr>
          <a:lstStyle/>
          <a:p>
            <a:pPr algn="l"/>
            <a:r>
              <a:rPr sz="1400" b="0">
                <a:solidFill>
                  <a:srgbClr val="FFFFFF"/>
                </a:solidFill>
                <a:latin typeface="Calibri"/>
              </a:rPr>
              <a:t>Conclusion sentence says "decrease" with the two percentile bounds; initial post by Wednesday</a:t>
            </a:r>
          </a:p>
        </p:txBody>
      </p:sp>
      <p:sp>
        <p:nvSpPr>
          <p:cNvPr id="21" name="Rounded Rectangle 20"/>
          <p:cNvSpPr/>
          <p:nvPr/>
        </p:nvSpPr>
        <p:spPr>
          <a:xfrm>
            <a:off x="640080" y="5486400"/>
            <a:ext cx="10911535" cy="7772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5577840"/>
            <a:ext cx="10362895" cy="320040"/>
          </a:xfrm>
          <a:prstGeom prst="rect">
            <a:avLst/>
          </a:prstGeom>
          <a:noFill/>
        </p:spPr>
        <p:txBody>
          <a:bodyPr wrap="square" lIns="0" rIns="0" tIns="0" bIns="0" anchor="t">
            <a:spAutoFit/>
          </a:bodyPr>
          <a:lstStyle/>
          <a:p>
            <a:pPr algn="l"/>
            <a:r>
              <a:rPr sz="1000" b="1">
                <a:solidFill>
                  <a:srgbClr val="C99B2D"/>
                </a:solidFill>
                <a:latin typeface="Calibri"/>
              </a:rPr>
              <a:t>STUCK?</a:t>
            </a:r>
          </a:p>
        </p:txBody>
      </p:sp>
      <p:sp>
        <p:nvSpPr>
          <p:cNvPr id="23" name="TextBox 22"/>
          <p:cNvSpPr txBox="1"/>
          <p:nvPr/>
        </p:nvSpPr>
        <p:spPr>
          <a:xfrm>
            <a:off x="914400" y="5815584"/>
            <a:ext cx="10362895" cy="457200"/>
          </a:xfrm>
          <a:prstGeom prst="rect">
            <a:avLst/>
          </a:prstGeom>
          <a:noFill/>
        </p:spPr>
        <p:txBody>
          <a:bodyPr wrap="square" lIns="0" rIns="0" tIns="0" bIns="0" anchor="t">
            <a:spAutoFit/>
          </a:bodyPr>
          <a:lstStyle/>
          <a:p>
            <a:pPr algn="l"/>
            <a:r>
              <a:rPr sz="1200" b="0">
                <a:solidFill>
                  <a:srgbClr val="FFFFFF"/>
                </a:solidFill>
                <a:latin typeface="Calibri"/>
              </a:rPr>
              <a:t>MAT144.com/topics/5/dq/1 has five teaching panels including the descriptive-function recipe card, the Improvement formula, the percentile band, the Empirical Rule, and the conclusion-sentence grammar.</a:t>
            </a:r>
          </a:p>
        </p:txBody>
      </p:sp>
      <p:sp>
        <p:nvSpPr>
          <p:cNvPr id="24" name="TextBox 23"/>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MAT144.com/topics/5/dq/1  ·  Companion teaching panels on the live 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