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9144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C99B2D"/>
                </a:solidFill>
                <a:latin typeface="Calibri"/>
              </a:rPr>
              <a:t>MAT-144  ·  GRAND CANYON UNIVERSITY  ·  STUDENT WALKTHROUGH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371600"/>
            <a:ext cx="1005840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5400" b="1">
                <a:solidFill>
                  <a:srgbClr val="FFFFFF"/>
                </a:solidFill>
                <a:latin typeface="Calibri"/>
              </a:rPr>
              <a:t>Major Assignment 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331720"/>
            <a:ext cx="1005840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000" b="1">
                <a:solidFill>
                  <a:srgbClr val="7F4FC9"/>
                </a:solidFill>
                <a:latin typeface="Calibri"/>
              </a:rPr>
              <a:t>Four components. One financial picture.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3200400"/>
            <a:ext cx="1005840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CBC4DB"/>
                </a:solidFill>
                <a:latin typeface="Calibri"/>
              </a:rPr>
              <a:t>Income &amp; Projection. Student Loans. Credit Cards. Annual Budget. 100 points across four worksheet tabs plus a six-section write-up. Personalized to your name - no two students get the same numbers.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4572000"/>
            <a:ext cx="3383280" cy="1463040"/>
          </a:xfrm>
          <a:prstGeom prst="roundRect">
            <a:avLst>
              <a:gd name="adj" fmla="val 7000"/>
            </a:avLst>
          </a:prstGeom>
          <a:solidFill>
            <a:srgbClr val="522398"/>
          </a:solidFill>
          <a:ln w="6350">
            <a:solidFill>
              <a:srgbClr val="7F4FC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75488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POINTS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5029200"/>
            <a:ext cx="292608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200" b="1">
                <a:solidFill>
                  <a:srgbClr val="FFFFFF"/>
                </a:solidFill>
                <a:latin typeface="Calibri"/>
              </a:rPr>
              <a:t>100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5623560"/>
            <a:ext cx="2926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CBC4DB"/>
                </a:solidFill>
                <a:latin typeface="Calibri"/>
              </a:rPr>
              <a:t>76% Excel + 24% write-up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251960" y="4572000"/>
            <a:ext cx="3383280" cy="1463040"/>
          </a:xfrm>
          <a:prstGeom prst="roundRect">
            <a:avLst>
              <a:gd name="adj" fmla="val 7000"/>
            </a:avLst>
          </a:prstGeom>
          <a:solidFill>
            <a:srgbClr val="522398"/>
          </a:solidFill>
          <a:ln w="6350">
            <a:solidFill>
              <a:srgbClr val="7F4FC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480560" y="475488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COMPONENTS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80560" y="5029200"/>
            <a:ext cx="292608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200" b="1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80560" y="5623560"/>
            <a:ext cx="2926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CBC4DB"/>
                </a:solidFill>
                <a:latin typeface="Calibri"/>
              </a:rPr>
              <a:t>Four calculation tabs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863840" y="4572000"/>
            <a:ext cx="3383280" cy="1463040"/>
          </a:xfrm>
          <a:prstGeom prst="roundRect">
            <a:avLst>
              <a:gd name="adj" fmla="val 7000"/>
            </a:avLst>
          </a:prstGeom>
          <a:solidFill>
            <a:srgbClr val="522398"/>
          </a:solidFill>
          <a:ln w="6350">
            <a:solidFill>
              <a:srgbClr val="7F4FC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092440" y="475488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PERSONALIZED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092440" y="5029200"/>
            <a:ext cx="292608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  <a:latin typeface="Calibri"/>
              </a:rPr>
              <a:t>Random tab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092440" y="5623560"/>
            <a:ext cx="2926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CBC4DB"/>
                </a:solidFill>
                <a:latin typeface="Calibri"/>
              </a:rPr>
              <a:t>Hashes off your name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" y="6519672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A89FC0"/>
                </a:solidFill>
                <a:latin typeface="Calibri"/>
              </a:rPr>
              <a:t>MAT144.com/topics/4/ma  ·  Companion PDF available on the live page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C99B2D"/>
                </a:solidFill>
                <a:latin typeface="Calibri"/>
              </a:rPr>
              <a:t>BEFORE YOU SUBMIT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18872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000" b="1">
                <a:solidFill>
                  <a:srgbClr val="FFFFFF"/>
                </a:solidFill>
                <a:latin typeface="Calibri"/>
              </a:rPr>
              <a:t>One last pass.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011680"/>
            <a:ext cx="100584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CBC4DB"/>
                </a:solidFill>
                <a:latin typeface="Calibri"/>
              </a:rPr>
              <a:t>Most lost points on MA2 are not math errors. They are formatting slips, =PMT shortcuts, or retyped numbers where cell references were expected. Catch them here.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3017520"/>
            <a:ext cx="256032" cy="256032"/>
          </a:xfrm>
          <a:prstGeom prst="roundRect">
            <a:avLst>
              <a:gd name="adj" fmla="val 12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2999232"/>
            <a:ext cx="256032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" y="3017520"/>
            <a:ext cx="10515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50" b="0">
                <a:solidFill>
                  <a:srgbClr val="FFFFFF"/>
                </a:solidFill>
                <a:latin typeface="Calibri"/>
              </a:rPr>
              <a:t>Excel: name in C1, CPI from BLS, SLOPE Y first / X second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3383280"/>
            <a:ext cx="256032" cy="256032"/>
          </a:xfrm>
          <a:prstGeom prst="roundRect">
            <a:avLst>
              <a:gd name="adj" fmla="val 12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3364992"/>
            <a:ext cx="256032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51560" y="3383280"/>
            <a:ext cx="10515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50" b="0">
                <a:solidFill>
                  <a:srgbClr val="FFFFFF"/>
                </a:solidFill>
                <a:latin typeface="Calibri"/>
              </a:rPr>
              <a:t>Excel: PMT formula typed, NEW principal on unsub loan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0080" y="3749040"/>
            <a:ext cx="256032" cy="256032"/>
          </a:xfrm>
          <a:prstGeom prst="roundRect">
            <a:avLst>
              <a:gd name="adj" fmla="val 12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80" y="3730752"/>
            <a:ext cx="256032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1560" y="3749040"/>
            <a:ext cx="10515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50" b="0">
                <a:solidFill>
                  <a:srgbClr val="FFFFFF"/>
                </a:solidFill>
                <a:latin typeface="Calibri"/>
              </a:rPr>
              <a:t>Excel: credit card last row balance after = $0.00 exact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40080" y="4114800"/>
            <a:ext cx="256032" cy="256032"/>
          </a:xfrm>
          <a:prstGeom prst="roundRect">
            <a:avLst>
              <a:gd name="adj" fmla="val 12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" y="4096512"/>
            <a:ext cx="256032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51560" y="4114800"/>
            <a:ext cx="10515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50" b="0">
                <a:solidFill>
                  <a:srgbClr val="FFFFFF"/>
                </a:solidFill>
                <a:latin typeface="Calibri"/>
              </a:rPr>
              <a:t>Excel: budget loan + CC rows are cell references, pie chart titled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40080" y="4480560"/>
            <a:ext cx="256032" cy="256032"/>
          </a:xfrm>
          <a:prstGeom prst="roundRect">
            <a:avLst>
              <a:gd name="adj" fmla="val 12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40080" y="4462272"/>
            <a:ext cx="256032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51560" y="4480560"/>
            <a:ext cx="10515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50" b="0">
                <a:solidFill>
                  <a:srgbClr val="FFFFFF"/>
                </a:solidFill>
                <a:latin typeface="Calibri"/>
              </a:rPr>
              <a:t>Word: 6 sections, paragraphs (not bullets), 3 academic refs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40080" y="4846320"/>
            <a:ext cx="256032" cy="256032"/>
          </a:xfrm>
          <a:prstGeom prst="roundRect">
            <a:avLst>
              <a:gd name="adj" fmla="val 12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40080" y="4828032"/>
            <a:ext cx="256032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51560" y="4846320"/>
            <a:ext cx="10515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50" b="0">
                <a:solidFill>
                  <a:srgbClr val="FFFFFF"/>
                </a:solidFill>
                <a:latin typeface="Calibri"/>
              </a:rPr>
              <a:t>Files: both .xlsx and .docx uploaded to Halo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40080" y="5349240"/>
            <a:ext cx="10911535" cy="960120"/>
          </a:xfrm>
          <a:prstGeom prst="roundRect">
            <a:avLst>
              <a:gd name="adj" fmla="val 7000"/>
            </a:avLst>
          </a:prstGeom>
          <a:solidFill>
            <a:srgbClr val="522398"/>
          </a:solidFill>
          <a:ln w="6350">
            <a:solidFill>
              <a:srgbClr val="7F4FC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14400" y="5440680"/>
            <a:ext cx="10362895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STUCK ON A SPECIFIC TAB?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14400" y="5715000"/>
            <a:ext cx="10362895" cy="5943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Every slide here has a deeper page at  MAT144.com/topics/4/ma  -  with links into the relevant lessons + DQs and a printable PDF version of this walkthrough next to the Excel template.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0080" y="6519672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A89FC0"/>
                </a:solidFill>
                <a:latin typeface="Calibri"/>
              </a:rPr>
              <a:t>MAT144.com/topics/4/ma  ·  Companion PDF available on the live page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MAT-144  ·  GRAND CANYON UNIVERSITY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"/>
            <a:ext cx="7315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2E1257"/>
                </a:solidFill>
                <a:latin typeface="Calibri"/>
              </a:rPr>
              <a:t>Major Assignment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Topic 4 - Income &amp; Projection · Student Loans · Credit Cards · Annual Budget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188720"/>
            <a:ext cx="11277295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57200" y="1417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99B2D"/>
                </a:solidFill>
                <a:latin typeface="Calibri"/>
              </a:rPr>
              <a:t>01 - COLOR LEGEND + WORKSHEET ROADMAP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457200" y="1691640"/>
            <a:ext cx="2743200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1828800"/>
            <a:ext cx="11430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1A1628"/>
                </a:solidFill>
                <a:latin typeface="Calibri"/>
              </a:rPr>
              <a:t>Same color code as every MAT-144 template. Then the seven tabs that ship in the MA2 workbook.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57200" y="2606040"/>
            <a:ext cx="3657600" cy="146304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016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640080" y="2788920"/>
            <a:ext cx="502920" cy="502920"/>
          </a:xfrm>
          <a:prstGeom prst="roundRect">
            <a:avLst>
              <a:gd name="adj" fmla="val 20000"/>
            </a:avLst>
          </a:prstGeom>
          <a:solidFill>
            <a:srgbClr val="4D8AC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280160" y="2807208"/>
            <a:ext cx="26517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6B6878"/>
                </a:solidFill>
                <a:latin typeface="Calibri"/>
              </a:rPr>
              <a:t>BLUE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80160" y="3017520"/>
            <a:ext cx="26517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2E1257"/>
                </a:solidFill>
                <a:latin typeface="Calibri"/>
              </a:rPr>
              <a:t>Enter text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" y="3474720"/>
            <a:ext cx="329184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Your name, currency labels. No equals sign.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297680" y="2606040"/>
            <a:ext cx="3657600" cy="146304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016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ounded Rectangle 14"/>
          <p:cNvSpPr/>
          <p:nvPr/>
        </p:nvSpPr>
        <p:spPr>
          <a:xfrm>
            <a:off x="4480560" y="2788920"/>
            <a:ext cx="502920" cy="502920"/>
          </a:xfrm>
          <a:prstGeom prst="roundRect">
            <a:avLst>
              <a:gd name="adj" fmla="val 20000"/>
            </a:avLst>
          </a:prstGeom>
          <a:solidFill>
            <a:srgbClr val="7FB8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120640" y="2807208"/>
            <a:ext cx="26517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6B6878"/>
                </a:solidFill>
                <a:latin typeface="Calibri"/>
              </a:rPr>
              <a:t>GREEN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120640" y="3017520"/>
            <a:ext cx="26517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2E1257"/>
                </a:solidFill>
                <a:latin typeface="Calibri"/>
              </a:rPr>
              <a:t>Enter a number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480560" y="3474720"/>
            <a:ext cx="329184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CPI value, APR, dollar amount. Just the digits.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8138160" y="2606040"/>
            <a:ext cx="3657600" cy="146304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016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ounded Rectangle 19"/>
          <p:cNvSpPr/>
          <p:nvPr/>
        </p:nvSpPr>
        <p:spPr>
          <a:xfrm>
            <a:off x="8321040" y="2788920"/>
            <a:ext cx="502920" cy="502920"/>
          </a:xfrm>
          <a:prstGeom prst="roundRect">
            <a:avLst>
              <a:gd name="adj" fmla="val 20000"/>
            </a:avLst>
          </a:prstGeom>
          <a:solidFill>
            <a:srgbClr val="C99B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961120" y="2807208"/>
            <a:ext cx="26517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6B6878"/>
                </a:solidFill>
                <a:latin typeface="Calibri"/>
              </a:rPr>
              <a:t>GOLD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961120" y="3017520"/>
            <a:ext cx="26517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2E1257"/>
                </a:solidFill>
                <a:latin typeface="Calibri"/>
              </a:rPr>
              <a:t>Enter a formula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321040" y="3474720"/>
            <a:ext cx="329184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Anything that auto-calculates. Use cell refs, not retyped numbers.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7200" y="429768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2E1257"/>
                </a:solidFill>
                <a:latin typeface="Calibri"/>
              </a:rPr>
              <a:t>The seven tabs in the MA2 workbook: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457200" y="4709160"/>
            <a:ext cx="1591056" cy="822960"/>
          </a:xfrm>
          <a:prstGeom prst="roundRect">
            <a:avLst>
              <a:gd name="adj" fmla="val 7000"/>
            </a:avLst>
          </a:prstGeom>
          <a:solidFill>
            <a:srgbClr val="F2EFF7"/>
          </a:solidFill>
          <a:ln w="762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48640" y="4818888"/>
            <a:ext cx="1408176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50" b="1">
                <a:solidFill>
                  <a:srgbClr val="2E1257"/>
                </a:solidFill>
                <a:latin typeface="Calibri"/>
              </a:rPr>
              <a:t>Rubric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48640" y="5212080"/>
            <a:ext cx="1408176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900" b="0">
                <a:solidFill>
                  <a:srgbClr val="6B6878"/>
                </a:solidFill>
                <a:latin typeface="Calibri"/>
              </a:rPr>
              <a:t>Read-only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2093976" y="4709160"/>
            <a:ext cx="1591056" cy="822960"/>
          </a:xfrm>
          <a:prstGeom prst="roundRect">
            <a:avLst>
              <a:gd name="adj" fmla="val 7000"/>
            </a:avLst>
          </a:prstGeom>
          <a:solidFill>
            <a:srgbClr val="FCEBC8"/>
          </a:solidFill>
          <a:ln w="7620">
            <a:solidFill>
              <a:srgbClr val="E0B85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2185416" y="4818888"/>
            <a:ext cx="1408176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50" b="1">
                <a:solidFill>
                  <a:srgbClr val="2E1257"/>
                </a:solidFill>
                <a:latin typeface="Calibri"/>
              </a:rPr>
              <a:t>Income &amp; Projection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185416" y="5212080"/>
            <a:ext cx="1408176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900" b="1">
                <a:solidFill>
                  <a:srgbClr val="C99B2D"/>
                </a:solidFill>
                <a:latin typeface="Calibri"/>
              </a:rPr>
              <a:t>Component 1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3730752" y="4709160"/>
            <a:ext cx="1591056" cy="822960"/>
          </a:xfrm>
          <a:prstGeom prst="roundRect">
            <a:avLst>
              <a:gd name="adj" fmla="val 7000"/>
            </a:avLst>
          </a:prstGeom>
          <a:solidFill>
            <a:srgbClr val="FCEBC8"/>
          </a:solidFill>
          <a:ln w="7620">
            <a:solidFill>
              <a:srgbClr val="E0B85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3822192" y="4818888"/>
            <a:ext cx="1408176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50" b="1">
                <a:solidFill>
                  <a:srgbClr val="2E1257"/>
                </a:solidFill>
                <a:latin typeface="Calibri"/>
              </a:rPr>
              <a:t>Student Loans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822192" y="5212080"/>
            <a:ext cx="1408176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900" b="1">
                <a:solidFill>
                  <a:srgbClr val="C99B2D"/>
                </a:solidFill>
                <a:latin typeface="Calibri"/>
              </a:rPr>
              <a:t>Component 2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5367528" y="4709160"/>
            <a:ext cx="1591056" cy="822960"/>
          </a:xfrm>
          <a:prstGeom prst="roundRect">
            <a:avLst>
              <a:gd name="adj" fmla="val 7000"/>
            </a:avLst>
          </a:prstGeom>
          <a:solidFill>
            <a:srgbClr val="F2EFF7"/>
          </a:solidFill>
          <a:ln w="762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5458968" y="4818888"/>
            <a:ext cx="1408176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50" b="1">
                <a:solidFill>
                  <a:srgbClr val="2E1257"/>
                </a:solidFill>
                <a:latin typeface="Calibri"/>
              </a:rPr>
              <a:t>Mortgage Rates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458968" y="5212080"/>
            <a:ext cx="1408176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900" b="0">
                <a:solidFill>
                  <a:srgbClr val="6B6878"/>
                </a:solidFill>
                <a:latin typeface="Calibri"/>
              </a:rPr>
              <a:t>Lookup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7004304" y="4709160"/>
            <a:ext cx="1591056" cy="822960"/>
          </a:xfrm>
          <a:prstGeom prst="roundRect">
            <a:avLst>
              <a:gd name="adj" fmla="val 7000"/>
            </a:avLst>
          </a:prstGeom>
          <a:solidFill>
            <a:srgbClr val="FCEBC8"/>
          </a:solidFill>
          <a:ln w="7620">
            <a:solidFill>
              <a:srgbClr val="E0B85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7095744" y="4818888"/>
            <a:ext cx="1408176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50" b="1">
                <a:solidFill>
                  <a:srgbClr val="2E1257"/>
                </a:solidFill>
                <a:latin typeface="Calibri"/>
              </a:rPr>
              <a:t>Credit Cards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095744" y="5212080"/>
            <a:ext cx="1408176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900" b="1">
                <a:solidFill>
                  <a:srgbClr val="C99B2D"/>
                </a:solidFill>
                <a:latin typeface="Calibri"/>
              </a:rPr>
              <a:t>Component 3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8641080" y="4709160"/>
            <a:ext cx="1591056" cy="822960"/>
          </a:xfrm>
          <a:prstGeom prst="roundRect">
            <a:avLst>
              <a:gd name="adj" fmla="val 7000"/>
            </a:avLst>
          </a:prstGeom>
          <a:solidFill>
            <a:srgbClr val="FCEBC8"/>
          </a:solidFill>
          <a:ln w="7620">
            <a:solidFill>
              <a:srgbClr val="E0B85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8732520" y="4818888"/>
            <a:ext cx="1408176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50" b="1">
                <a:solidFill>
                  <a:srgbClr val="2E1257"/>
                </a:solidFill>
                <a:latin typeface="Calibri"/>
              </a:rPr>
              <a:t>Annual Budget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732520" y="5212080"/>
            <a:ext cx="1408176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900" b="1">
                <a:solidFill>
                  <a:srgbClr val="C99B2D"/>
                </a:solidFill>
                <a:latin typeface="Calibri"/>
              </a:rPr>
              <a:t>Component 4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10277856" y="4709160"/>
            <a:ext cx="1591056" cy="822960"/>
          </a:xfrm>
          <a:prstGeom prst="roundRect">
            <a:avLst>
              <a:gd name="adj" fmla="val 7000"/>
            </a:avLst>
          </a:prstGeom>
          <a:solidFill>
            <a:srgbClr val="F2EFF7"/>
          </a:solidFill>
          <a:ln w="762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10369296" y="4818888"/>
            <a:ext cx="1408176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50" b="1">
                <a:solidFill>
                  <a:srgbClr val="2E1257"/>
                </a:solidFill>
                <a:latin typeface="Calibri"/>
              </a:rPr>
              <a:t>Random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369296" y="5212080"/>
            <a:ext cx="1408176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900" b="0">
                <a:solidFill>
                  <a:srgbClr val="6B6878"/>
                </a:solidFill>
                <a:latin typeface="Calibri"/>
              </a:rPr>
              <a:t>Read-only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457200" y="5486400"/>
            <a:ext cx="11277295" cy="822960"/>
          </a:xfrm>
          <a:prstGeom prst="roundRect">
            <a:avLst>
              <a:gd name="adj" fmla="val 6000"/>
            </a:avLst>
          </a:prstGeom>
          <a:solidFill>
            <a:srgbClr val="FCEBC8"/>
          </a:solidFill>
          <a:ln w="10160">
            <a:solidFill>
              <a:srgbClr val="E0B85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685800" y="5650992"/>
            <a:ext cx="10820095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POINT-SAVING HABIT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85800" y="5943600"/>
            <a:ext cx="10820095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1A1628"/>
                </a:solidFill>
                <a:latin typeface="Calibri"/>
              </a:rPr>
              <a:t>Before you submit, click each cell you filled in and confirm the formula bar shows what the color promised. Gold without an = sign is the single most common point loss.</a:t>
            </a:r>
          </a:p>
        </p:txBody>
      </p:sp>
      <p:cxnSp>
        <p:nvCxnSpPr>
          <p:cNvPr id="49" name="Connector 48"/>
          <p:cNvCxnSpPr/>
          <p:nvPr/>
        </p:nvCxnSpPr>
        <p:spPr>
          <a:xfrm>
            <a:off x="457200" y="6446520"/>
            <a:ext cx="11277295" cy="0"/>
          </a:xfrm>
          <a:prstGeom prst="line">
            <a:avLst/>
          </a:prstGeom>
          <a:ln w="5080">
            <a:solidFill>
              <a:srgbClr val="DAD7E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57200" y="6519672"/>
            <a:ext cx="6400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B6878"/>
                </a:solidFill>
                <a:latin typeface="Calibri"/>
              </a:rPr>
              <a:t>MAT-144 · Major Assignment 2 · Grand Canyon University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0362895" y="651967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B6878"/>
                </a:solidFill>
                <a:latin typeface="Calibri"/>
              </a:rPr>
              <a:t>Slide 2 of 10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MAT-144  ·  GRAND CANYON UNIVERSITY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"/>
            <a:ext cx="7315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2E1257"/>
                </a:solidFill>
                <a:latin typeface="Calibri"/>
              </a:rPr>
              <a:t>Major Assignment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Topic 4 - Income &amp; Projection · Student Loans · Credit Cards · Annual Budget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188720"/>
            <a:ext cx="11277295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57200" y="1417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99B2D"/>
                </a:solidFill>
                <a:latin typeface="Calibri"/>
              </a:rPr>
              <a:t>02 - COMPONENT 1: INCOME &amp; PROJECTION · 19 PTS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457200" y="1691640"/>
            <a:ext cx="2743200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1828800"/>
            <a:ext cx="11430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1A1628"/>
                </a:solidFill>
                <a:latin typeface="Calibri"/>
              </a:rPr>
              <a:t>BLS CPI lookup → best-fit line → project 5 years out → project your income to match.</a:t>
            </a:r>
          </a:p>
        </p:txBody>
      </p:sp>
      <p:sp>
        <p:nvSpPr>
          <p:cNvPr id="9" name="Oval 8"/>
          <p:cNvSpPr/>
          <p:nvPr/>
        </p:nvSpPr>
        <p:spPr>
          <a:xfrm>
            <a:off x="457200" y="2606040"/>
            <a:ext cx="384048" cy="384048"/>
          </a:xfrm>
          <a:prstGeom prst="ellipse">
            <a:avLst/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05840" y="2587752"/>
            <a:ext cx="53035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2E1257"/>
                </a:solidFill>
                <a:latin typeface="Calibri"/>
              </a:rPr>
              <a:t>Type your name in C1, current year in C2.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05840" y="2898648"/>
            <a:ext cx="530352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B6878"/>
                </a:solidFill>
                <a:latin typeface="Calibri"/>
              </a:rPr>
              <a:t>The starting month and year in A29/B29 are hashed off your name. Get the inputs in before you trust column B's row labels.</a:t>
            </a:r>
          </a:p>
        </p:txBody>
      </p:sp>
      <p:sp>
        <p:nvSpPr>
          <p:cNvPr id="12" name="Oval 11"/>
          <p:cNvSpPr/>
          <p:nvPr/>
        </p:nvSpPr>
        <p:spPr>
          <a:xfrm>
            <a:off x="457200" y="3520440"/>
            <a:ext cx="384048" cy="384048"/>
          </a:xfrm>
          <a:prstGeom prst="ellipse">
            <a:avLst/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05840" y="3502152"/>
            <a:ext cx="53035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2E1257"/>
                </a:solidFill>
                <a:latin typeface="Calibri"/>
              </a:rPr>
              <a:t>Look up six CPI values at BLS.gov.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05840" y="3813048"/>
            <a:ext cx="530352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B6878"/>
                </a:solidFill>
                <a:latin typeface="Calibri"/>
              </a:rPr>
              <a:t>One row per year, advancing one year each row. Type each value into the green cells C29:C34. These are the X,Y pairs for the line.</a:t>
            </a:r>
          </a:p>
        </p:txBody>
      </p:sp>
      <p:sp>
        <p:nvSpPr>
          <p:cNvPr id="15" name="Oval 14"/>
          <p:cNvSpPr/>
          <p:nvPr/>
        </p:nvSpPr>
        <p:spPr>
          <a:xfrm>
            <a:off x="457200" y="4434840"/>
            <a:ext cx="384048" cy="384048"/>
          </a:xfrm>
          <a:prstGeom prst="ellipse">
            <a:avLst/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05840" y="4416552"/>
            <a:ext cx="53035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2E1257"/>
                </a:solidFill>
                <a:latin typeface="Calibri"/>
              </a:rPr>
              <a:t>Build SLOPE and INTERCEPT in gold cells.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05840" y="4727448"/>
            <a:ext cx="530352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B6878"/>
                </a:solidFill>
                <a:latin typeface="Calibri"/>
              </a:rPr>
              <a:t>=SLOPE(C29:C34, B29:B34) and =INTERCEPT(...). Y is CPI, X is year. Format to 3 decimals.</a:t>
            </a:r>
          </a:p>
        </p:txBody>
      </p:sp>
      <p:sp>
        <p:nvSpPr>
          <p:cNvPr id="18" name="Oval 17"/>
          <p:cNvSpPr/>
          <p:nvPr/>
        </p:nvSpPr>
        <p:spPr>
          <a:xfrm>
            <a:off x="457200" y="5349240"/>
            <a:ext cx="384048" cy="384048"/>
          </a:xfrm>
          <a:prstGeom prst="ellipse">
            <a:avLst/>
          </a:prstGeom>
          <a:solidFill>
            <a:srgbClr val="2E12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05840" y="5330952"/>
            <a:ext cx="53035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2E1257"/>
                </a:solidFill>
                <a:latin typeface="Calibri"/>
              </a:rPr>
              <a:t>Project CPI five years past the last row.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5840" y="5641848"/>
            <a:ext cx="530352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6B6878"/>
                </a:solidFill>
                <a:latin typeface="Calibri"/>
              </a:rPr>
              <a:t>Projection year = B34 + 5. Then projected CPI = slope * year + intercept. Use that to compute the inflation rate and your 5-year income.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00800" y="2606040"/>
            <a:ext cx="54864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2E1257"/>
                </a:solidFill>
                <a:latin typeface="Calibri"/>
              </a:rPr>
              <a:t>Key formula patterns: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400800" y="2926080"/>
            <a:ext cx="5486400" cy="777240"/>
          </a:xfrm>
          <a:prstGeom prst="roundRect">
            <a:avLst>
              <a:gd name="adj" fmla="val 5000"/>
            </a:avLst>
          </a:prstGeom>
          <a:solidFill>
            <a:srgbClr val="F5F3FA"/>
          </a:solidFill>
          <a:ln w="762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583680" y="3063240"/>
            <a:ext cx="5120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600" b="1">
                <a:solidFill>
                  <a:srgbClr val="2E1257"/>
                </a:solidFill>
                <a:latin typeface="Consolas"/>
              </a:rPr>
              <a:t>=SLOPE(C29:C34, B29:B34)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400800" y="3749039"/>
            <a:ext cx="5486400" cy="777240"/>
          </a:xfrm>
          <a:prstGeom prst="roundRect">
            <a:avLst>
              <a:gd name="adj" fmla="val 5000"/>
            </a:avLst>
          </a:prstGeom>
          <a:solidFill>
            <a:srgbClr val="F5F3FA"/>
          </a:solidFill>
          <a:ln w="762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583680" y="3886199"/>
            <a:ext cx="5120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600" b="1">
                <a:solidFill>
                  <a:srgbClr val="2E1257"/>
                </a:solidFill>
                <a:latin typeface="Consolas"/>
              </a:rPr>
              <a:t>=slope * proj_year + intercept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400800" y="4572000"/>
            <a:ext cx="5486400" cy="777240"/>
          </a:xfrm>
          <a:prstGeom prst="roundRect">
            <a:avLst>
              <a:gd name="adj" fmla="val 5000"/>
            </a:avLst>
          </a:prstGeom>
          <a:solidFill>
            <a:srgbClr val="F5F3FA"/>
          </a:solidFill>
          <a:ln w="762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583680" y="4709160"/>
            <a:ext cx="5120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600" b="1">
                <a:solidFill>
                  <a:srgbClr val="2E1257"/>
                </a:solidFill>
                <a:latin typeface="Consolas"/>
              </a:rPr>
              <a:t>=(proj_CPI - last_CPI) / last_CPI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6400800" y="5440680"/>
            <a:ext cx="5486400" cy="914400"/>
          </a:xfrm>
          <a:prstGeom prst="roundRect">
            <a:avLst>
              <a:gd name="adj" fmla="val 6000"/>
            </a:avLst>
          </a:prstGeom>
          <a:solidFill>
            <a:srgbClr val="FCE6EC"/>
          </a:solidFill>
          <a:ln w="10160">
            <a:solidFill>
              <a:srgbClr val="C2546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629400" y="5605272"/>
            <a:ext cx="5029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2546E"/>
                </a:solidFill>
                <a:latin typeface="Calibri"/>
              </a:rPr>
              <a:t>▸ WATCH THIS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629400" y="5897880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1A1628"/>
                </a:solidFill>
                <a:latin typeface="Calibri"/>
              </a:rPr>
              <a:t>Each row of the CPI table is ONE YEAR APART, not one month. And the projection year is 5 years past the LAST row, not 5 years past today.</a:t>
            </a:r>
          </a:p>
        </p:txBody>
      </p:sp>
      <p:cxnSp>
        <p:nvCxnSpPr>
          <p:cNvPr id="31" name="Connector 30"/>
          <p:cNvCxnSpPr/>
          <p:nvPr/>
        </p:nvCxnSpPr>
        <p:spPr>
          <a:xfrm>
            <a:off x="457200" y="6446520"/>
            <a:ext cx="11277295" cy="0"/>
          </a:xfrm>
          <a:prstGeom prst="line">
            <a:avLst/>
          </a:prstGeom>
          <a:ln w="5080">
            <a:solidFill>
              <a:srgbClr val="DAD7E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457200" y="6519672"/>
            <a:ext cx="6400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B6878"/>
                </a:solidFill>
                <a:latin typeface="Calibri"/>
              </a:rPr>
              <a:t>MAT-144 · Major Assignment 2 · Grand Canyon University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362895" y="651967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B6878"/>
                </a:solidFill>
                <a:latin typeface="Calibri"/>
              </a:rPr>
              <a:t>Slide 3 of 10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MAT-144  ·  GRAND CANYON UNIVERSITY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"/>
            <a:ext cx="7315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2E1257"/>
                </a:solidFill>
                <a:latin typeface="Calibri"/>
              </a:rPr>
              <a:t>Major Assignment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Topic 4 - Income &amp; Projection · Student Loans · Credit Cards · Annual Budget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188720"/>
            <a:ext cx="11277295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57200" y="1417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99B2D"/>
                </a:solidFill>
                <a:latin typeface="Calibri"/>
              </a:rPr>
              <a:t>03 - COMPONENT 2: STUDENT LOANS · 19 PTS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457200" y="1691640"/>
            <a:ext cx="2743200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1828800"/>
            <a:ext cx="11430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1A1628"/>
                </a:solidFill>
                <a:latin typeface="Calibri"/>
              </a:rPr>
              <a:t>Same PMT formula, two scenarios. Subsidized starts now. Unsubsidized accrues four years of simple interest first.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57200" y="2606040"/>
            <a:ext cx="5577840" cy="3108960"/>
          </a:xfrm>
          <a:prstGeom prst="roundRect">
            <a:avLst>
              <a:gd name="adj" fmla="val 5000"/>
            </a:avLst>
          </a:prstGeom>
          <a:solidFill>
            <a:srgbClr val="F5F3FA"/>
          </a:solidFill>
          <a:ln w="1016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2743200"/>
            <a:ext cx="52120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99B2D"/>
                </a:solidFill>
                <a:latin typeface="Calibri"/>
              </a:rPr>
              <a:t>SUBSIDIZED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2990088"/>
            <a:ext cx="5212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2E1257"/>
                </a:solidFill>
                <a:latin typeface="Calibri"/>
              </a:rPr>
              <a:t>Government covers in-school interest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3383280"/>
            <a:ext cx="5212080" cy="22860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1A1628"/>
                </a:solidFill>
                <a:latin typeface="Calibri"/>
              </a:rPr>
              <a:t>Principal P starts at the table value (A22).
Use the rate from B14 (you typed it in from the Mortgage Rates tab).
Plug straight into the PMT formula. n = 12, t = 10.
Total paid = PMT * n * t.
Interest paid = total - P.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63640" y="2606040"/>
            <a:ext cx="5577840" cy="3108960"/>
          </a:xfrm>
          <a:prstGeom prst="roundRect">
            <a:avLst>
              <a:gd name="adj" fmla="val 5000"/>
            </a:avLst>
          </a:prstGeom>
          <a:solidFill>
            <a:srgbClr val="F5F3FA"/>
          </a:solidFill>
          <a:ln w="1016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46520" y="2743200"/>
            <a:ext cx="52120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99B2D"/>
                </a:solidFill>
                <a:latin typeface="Calibri"/>
              </a:rPr>
              <a:t>UNSUBSIDIZED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46520" y="2990088"/>
            <a:ext cx="5212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2E1257"/>
                </a:solidFill>
                <a:latin typeface="Calibri"/>
              </a:rPr>
              <a:t>Four years of simple interest, THEN amortize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3383280"/>
            <a:ext cx="5212080" cy="22860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1A1628"/>
                </a:solidFill>
                <a:latin typeface="Calibri"/>
              </a:rPr>
              <a:t>Extra interest = P * r * 4  (simple, NOT compound).
New principal = P + extra interest.
PMT uses the NEW principal. Same n, t, r.
Interest paid = total - ORIGINAL P (include the in-school interest in the cost).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57200" y="5852160"/>
            <a:ext cx="6858000" cy="502920"/>
          </a:xfrm>
          <a:prstGeom prst="roundRect">
            <a:avLst>
              <a:gd name="adj" fmla="val 5000"/>
            </a:avLst>
          </a:prstGeom>
          <a:solidFill>
            <a:srgbClr val="F5F3FA"/>
          </a:solidFill>
          <a:ln w="762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0080" y="5989320"/>
            <a:ext cx="64922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600" b="1">
                <a:solidFill>
                  <a:srgbClr val="2E1257"/>
                </a:solidFill>
                <a:latin typeface="Consolas"/>
              </a:rPr>
              <a:t>PMT = P * (r/n) / (1 - (1 + r/n)^(-n*t))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7452360" y="5852160"/>
            <a:ext cx="4297680" cy="502920"/>
          </a:xfrm>
          <a:prstGeom prst="roundRect">
            <a:avLst>
              <a:gd name="adj" fmla="val 10000"/>
            </a:avLst>
          </a:prstGeom>
          <a:solidFill>
            <a:srgbClr val="FCE6EC"/>
          </a:solidFill>
          <a:ln w="10160">
            <a:solidFill>
              <a:srgbClr val="C2546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589520" y="5897880"/>
            <a:ext cx="41148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>
                <a:solidFill>
                  <a:srgbClr val="C2546E"/>
                </a:solidFill>
                <a:latin typeface="Calibri"/>
              </a:rPr>
              <a:t>DON'T USE =PMT()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589520" y="6089904"/>
            <a:ext cx="4114800" cy="24688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0">
                <a:solidFill>
                  <a:srgbClr val="1A1628"/>
                </a:solidFill>
                <a:latin typeface="Calibri"/>
              </a:rPr>
              <a:t>Type the algebra. The grader checks the formula, not the answer.</a:t>
            </a:r>
          </a:p>
        </p:txBody>
      </p:sp>
      <p:cxnSp>
        <p:nvCxnSpPr>
          <p:cNvPr id="22" name="Connector 21"/>
          <p:cNvCxnSpPr/>
          <p:nvPr/>
        </p:nvCxnSpPr>
        <p:spPr>
          <a:xfrm>
            <a:off x="457200" y="6446520"/>
            <a:ext cx="11277295" cy="0"/>
          </a:xfrm>
          <a:prstGeom prst="line">
            <a:avLst/>
          </a:prstGeom>
          <a:ln w="5080">
            <a:solidFill>
              <a:srgbClr val="DAD7E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57200" y="6519672"/>
            <a:ext cx="6400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B6878"/>
                </a:solidFill>
                <a:latin typeface="Calibri"/>
              </a:rPr>
              <a:t>MAT-144 · Major Assignment 2 · Grand Canyon University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362895" y="651967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B6878"/>
                </a:solidFill>
                <a:latin typeface="Calibri"/>
              </a:rPr>
              <a:t>Slide 4 of 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MAT-144  ·  GRAND CANYON UNIVERSITY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"/>
            <a:ext cx="7315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2E1257"/>
                </a:solidFill>
                <a:latin typeface="Calibri"/>
              </a:rPr>
              <a:t>Major Assignment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Topic 4 - Income &amp; Projection · Student Loans · Credit Cards · Annual Budget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188720"/>
            <a:ext cx="11277295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57200" y="1417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99B2D"/>
                </a:solidFill>
                <a:latin typeface="Calibri"/>
              </a:rPr>
              <a:t>04 - COMPONENT 3: CREDIT CARDS · 19 PTS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457200" y="1691640"/>
            <a:ext cx="2743200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1828800"/>
            <a:ext cx="11430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1A1628"/>
                </a:solidFill>
                <a:latin typeface="Calibri"/>
              </a:rPr>
              <a:t>Month-by-month payoff table. Copy four formulas down until the balance hits zero. Then fix the final row.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606040"/>
            <a:ext cx="6400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2E1257"/>
                </a:solidFill>
                <a:latin typeface="Calibri"/>
              </a:rPr>
              <a:t>The four formulas you copy down rows 25 to ~250: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7200" y="2971800"/>
            <a:ext cx="6583680" cy="548640"/>
          </a:xfrm>
          <a:prstGeom prst="roundRect">
            <a:avLst>
              <a:gd name="adj" fmla="val 5000"/>
            </a:avLst>
          </a:prstGeom>
          <a:solidFill>
            <a:srgbClr val="F5F3FA"/>
          </a:solidFill>
          <a:ln w="635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94360" y="3026664"/>
            <a:ext cx="20116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1">
                <a:solidFill>
                  <a:srgbClr val="6B6878"/>
                </a:solidFill>
                <a:latin typeface="Calibri"/>
              </a:rPr>
              <a:t>Payment (col C)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3246120"/>
            <a:ext cx="63093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2E1257"/>
                </a:solidFill>
                <a:latin typeface="Consolas"/>
              </a:rPr>
              <a:t>=MAX(fixed_min, %_of_bal * curr_bal)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57200" y="3611880"/>
            <a:ext cx="6583680" cy="548640"/>
          </a:xfrm>
          <a:prstGeom prst="roundRect">
            <a:avLst>
              <a:gd name="adj" fmla="val 5000"/>
            </a:avLst>
          </a:prstGeom>
          <a:solidFill>
            <a:srgbClr val="F5F3FA"/>
          </a:solidFill>
          <a:ln w="635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94360" y="3666744"/>
            <a:ext cx="20116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1">
                <a:solidFill>
                  <a:srgbClr val="6B6878"/>
                </a:solidFill>
                <a:latin typeface="Calibri"/>
              </a:rPr>
              <a:t>Balance after (col D)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3886200"/>
            <a:ext cx="63093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2E1257"/>
                </a:solidFill>
                <a:latin typeface="Consolas"/>
              </a:rPr>
              <a:t>=current_balance - payment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251960"/>
            <a:ext cx="6583680" cy="548640"/>
          </a:xfrm>
          <a:prstGeom prst="roundRect">
            <a:avLst>
              <a:gd name="adj" fmla="val 5000"/>
            </a:avLst>
          </a:prstGeom>
          <a:solidFill>
            <a:srgbClr val="F5F3FA"/>
          </a:solidFill>
          <a:ln w="635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94360" y="4306824"/>
            <a:ext cx="20116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1">
                <a:solidFill>
                  <a:srgbClr val="6B6878"/>
                </a:solidFill>
                <a:latin typeface="Calibri"/>
              </a:rPr>
              <a:t>Interest (col E)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94360" y="4526280"/>
            <a:ext cx="63093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2E1257"/>
                </a:solidFill>
                <a:latin typeface="Consolas"/>
              </a:rPr>
              <a:t>=balance_after * APR / 12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57200" y="4892039"/>
            <a:ext cx="6583680" cy="548640"/>
          </a:xfrm>
          <a:prstGeom prst="roundRect">
            <a:avLst>
              <a:gd name="adj" fmla="val 5000"/>
            </a:avLst>
          </a:prstGeom>
          <a:solidFill>
            <a:srgbClr val="F5F3FA"/>
          </a:solidFill>
          <a:ln w="635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94360" y="4946903"/>
            <a:ext cx="20116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1">
                <a:solidFill>
                  <a:srgbClr val="6B6878"/>
                </a:solidFill>
                <a:latin typeface="Calibri"/>
              </a:rPr>
              <a:t>Next month's bal (col B)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94360" y="5166359"/>
            <a:ext cx="63093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2E1257"/>
                </a:solidFill>
                <a:latin typeface="Consolas"/>
              </a:rPr>
              <a:t>=balance_after + interest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0" y="2606040"/>
            <a:ext cx="45720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2E1257"/>
                </a:solidFill>
                <a:latin typeface="Calibri"/>
              </a:rPr>
              <a:t>The final-payment hack: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7315200" y="2971800"/>
            <a:ext cx="4434840" cy="1828800"/>
          </a:xfrm>
          <a:prstGeom prst="roundRect">
            <a:avLst>
              <a:gd name="adj" fmla="val 6000"/>
            </a:avLst>
          </a:prstGeom>
          <a:solidFill>
            <a:srgbClr val="FCE6EC"/>
          </a:solidFill>
          <a:ln w="10160">
            <a:solidFill>
              <a:srgbClr val="C2546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7543800" y="3136392"/>
            <a:ext cx="39776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2546E"/>
                </a:solidFill>
                <a:latin typeface="Calibri"/>
              </a:rPr>
              <a:t>▸ THE LAST ROW IS HAND-EDITED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543800" y="3429000"/>
            <a:ext cx="397764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1A1628"/>
                </a:solidFill>
                <a:latin typeface="Calibri"/>
              </a:rPr>
              <a:t>When the balance drops below the minimum payment, the next payment must EXACTLY clear the balance. Replace the formula in that one C-cell with =current_balance. Balance after = 0.00 (not a penny negative). The grader checks the final row.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315200" y="4937760"/>
            <a:ext cx="45720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2E1257"/>
                </a:solidFill>
                <a:latin typeface="Calibri"/>
              </a:rPr>
              <a:t>Then the three summary cells (H25:H27):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315200" y="5257800"/>
            <a:ext cx="4572000" cy="11887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1A1628"/>
                </a:solidFill>
                <a:latin typeface="Calibri"/>
              </a:rPr>
              <a:t>·  Years to pay off = last period / 12   (2 dec)
·  Total paid = SUM of payment column
·  Total interest = total paid - starting bal</a:t>
            </a:r>
          </a:p>
        </p:txBody>
      </p:sp>
      <p:cxnSp>
        <p:nvCxnSpPr>
          <p:cNvPr id="28" name="Connector 27"/>
          <p:cNvCxnSpPr/>
          <p:nvPr/>
        </p:nvCxnSpPr>
        <p:spPr>
          <a:xfrm>
            <a:off x="457200" y="6446520"/>
            <a:ext cx="11277295" cy="0"/>
          </a:xfrm>
          <a:prstGeom prst="line">
            <a:avLst/>
          </a:prstGeom>
          <a:ln w="5080">
            <a:solidFill>
              <a:srgbClr val="DAD7E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57200" y="6519672"/>
            <a:ext cx="6400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B6878"/>
                </a:solidFill>
                <a:latin typeface="Calibri"/>
              </a:rPr>
              <a:t>MAT-144 · Major Assignment 2 · Grand Canyon University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0362895" y="651967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B6878"/>
                </a:solidFill>
                <a:latin typeface="Calibri"/>
              </a:rPr>
              <a:t>Slide 5 of 10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MAT-144  ·  GRAND CANYON UNIVERSITY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"/>
            <a:ext cx="7315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2E1257"/>
                </a:solidFill>
                <a:latin typeface="Calibri"/>
              </a:rPr>
              <a:t>Major Assignment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Topic 4 - Income &amp; Projection · Student Loans · Credit Cards · Annual Budget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188720"/>
            <a:ext cx="11277295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57200" y="1417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99B2D"/>
                </a:solidFill>
                <a:latin typeface="Calibri"/>
              </a:rPr>
              <a:t>05 - COMPONENT 4: ANNUAL BUDGET · 19 PTS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457200" y="1691640"/>
            <a:ext cx="2743200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1828800"/>
            <a:ext cx="11430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1A1628"/>
                </a:solidFill>
                <a:latin typeface="Calibri"/>
              </a:rPr>
              <a:t>Eight categories + the two payments you already computed. Pie chart. Project five years out.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606040"/>
            <a:ext cx="5943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2E1257"/>
                </a:solidFill>
                <a:latin typeface="Calibri"/>
              </a:rPr>
              <a:t>The eight personal categories (you fill in freq + cost):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7200" y="2971800"/>
            <a:ext cx="1417320" cy="502920"/>
          </a:xfrm>
          <a:prstGeom prst="roundRect">
            <a:avLst>
              <a:gd name="adj" fmla="val 6000"/>
            </a:avLst>
          </a:prstGeom>
          <a:solidFill>
            <a:srgbClr val="FCEBC8"/>
          </a:solidFill>
          <a:ln w="6350">
            <a:solidFill>
              <a:srgbClr val="E0B85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02920" y="3081528"/>
            <a:ext cx="13258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1">
                <a:solidFill>
                  <a:srgbClr val="2E1257"/>
                </a:solidFill>
                <a:latin typeface="Calibri"/>
              </a:rPr>
              <a:t>Housing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947672" y="2971800"/>
            <a:ext cx="1417320" cy="502920"/>
          </a:xfrm>
          <a:prstGeom prst="roundRect">
            <a:avLst>
              <a:gd name="adj" fmla="val 6000"/>
            </a:avLst>
          </a:prstGeom>
          <a:solidFill>
            <a:srgbClr val="FCEBC8"/>
          </a:solidFill>
          <a:ln w="6350">
            <a:solidFill>
              <a:srgbClr val="E0B85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993392" y="3081528"/>
            <a:ext cx="13258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1">
                <a:solidFill>
                  <a:srgbClr val="2E1257"/>
                </a:solidFill>
                <a:latin typeface="Calibri"/>
              </a:rPr>
              <a:t>Utilities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3438144" y="2971800"/>
            <a:ext cx="1417320" cy="502920"/>
          </a:xfrm>
          <a:prstGeom prst="roundRect">
            <a:avLst>
              <a:gd name="adj" fmla="val 6000"/>
            </a:avLst>
          </a:prstGeom>
          <a:solidFill>
            <a:srgbClr val="FCEBC8"/>
          </a:solidFill>
          <a:ln w="6350">
            <a:solidFill>
              <a:srgbClr val="E0B85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483864" y="3081528"/>
            <a:ext cx="13258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1">
                <a:solidFill>
                  <a:srgbClr val="2E1257"/>
                </a:solidFill>
                <a:latin typeface="Calibri"/>
              </a:rPr>
              <a:t>Food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928616" y="2971800"/>
            <a:ext cx="1417320" cy="502920"/>
          </a:xfrm>
          <a:prstGeom prst="roundRect">
            <a:avLst>
              <a:gd name="adj" fmla="val 6000"/>
            </a:avLst>
          </a:prstGeom>
          <a:solidFill>
            <a:srgbClr val="FCEBC8"/>
          </a:solidFill>
          <a:ln w="6350">
            <a:solidFill>
              <a:srgbClr val="E0B85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974336" y="3081528"/>
            <a:ext cx="13258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1">
                <a:solidFill>
                  <a:srgbClr val="2E1257"/>
                </a:solidFill>
                <a:latin typeface="Calibri"/>
              </a:rPr>
              <a:t>Transportation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57200" y="3547872"/>
            <a:ext cx="1417320" cy="502920"/>
          </a:xfrm>
          <a:prstGeom prst="roundRect">
            <a:avLst>
              <a:gd name="adj" fmla="val 6000"/>
            </a:avLst>
          </a:prstGeom>
          <a:solidFill>
            <a:srgbClr val="FCEBC8"/>
          </a:solidFill>
          <a:ln w="6350">
            <a:solidFill>
              <a:srgbClr val="E0B85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02920" y="3657600"/>
            <a:ext cx="13258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1">
                <a:solidFill>
                  <a:srgbClr val="2E1257"/>
                </a:solidFill>
                <a:latin typeface="Calibri"/>
              </a:rPr>
              <a:t>Insurance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1947672" y="3547872"/>
            <a:ext cx="1417320" cy="502920"/>
          </a:xfrm>
          <a:prstGeom prst="roundRect">
            <a:avLst>
              <a:gd name="adj" fmla="val 6000"/>
            </a:avLst>
          </a:prstGeom>
          <a:solidFill>
            <a:srgbClr val="FCEBC8"/>
          </a:solidFill>
          <a:ln w="6350">
            <a:solidFill>
              <a:srgbClr val="E0B85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993392" y="3657600"/>
            <a:ext cx="13258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1">
                <a:solidFill>
                  <a:srgbClr val="2E1257"/>
                </a:solidFill>
                <a:latin typeface="Calibri"/>
              </a:rPr>
              <a:t>Medical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3438144" y="3547872"/>
            <a:ext cx="1417320" cy="502920"/>
          </a:xfrm>
          <a:prstGeom prst="roundRect">
            <a:avLst>
              <a:gd name="adj" fmla="val 6000"/>
            </a:avLst>
          </a:prstGeom>
          <a:solidFill>
            <a:srgbClr val="FCEBC8"/>
          </a:solidFill>
          <a:ln w="6350">
            <a:solidFill>
              <a:srgbClr val="E0B85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483864" y="3657600"/>
            <a:ext cx="13258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1">
                <a:solidFill>
                  <a:srgbClr val="2E1257"/>
                </a:solidFill>
                <a:latin typeface="Calibri"/>
              </a:rPr>
              <a:t>Personal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4928616" y="3547872"/>
            <a:ext cx="1417320" cy="502920"/>
          </a:xfrm>
          <a:prstGeom prst="roundRect">
            <a:avLst>
              <a:gd name="adj" fmla="val 6000"/>
            </a:avLst>
          </a:prstGeom>
          <a:solidFill>
            <a:srgbClr val="FCEBC8"/>
          </a:solidFill>
          <a:ln w="6350">
            <a:solidFill>
              <a:srgbClr val="E0B85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974336" y="3657600"/>
            <a:ext cx="13258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1">
                <a:solidFill>
                  <a:srgbClr val="2E1257"/>
                </a:solidFill>
                <a:latin typeface="Calibri"/>
              </a:rPr>
              <a:t>Other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0" y="4251960"/>
            <a:ext cx="5943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2E1257"/>
                </a:solidFill>
                <a:latin typeface="Calibri"/>
              </a:rPr>
              <a:t>Plus two rows that come FROM other tabs (cell refs only):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457200" y="4617720"/>
            <a:ext cx="5943600" cy="457200"/>
          </a:xfrm>
          <a:prstGeom prst="roundRect">
            <a:avLst>
              <a:gd name="adj" fmla="val 5000"/>
            </a:avLst>
          </a:prstGeom>
          <a:solidFill>
            <a:srgbClr val="F5F3FA"/>
          </a:solidFill>
          <a:ln w="635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594360" y="4681728"/>
            <a:ext cx="21031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6B6878"/>
                </a:solidFill>
                <a:latin typeface="Calibri"/>
              </a:rPr>
              <a:t>Subsidized loan PMT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94360" y="4846320"/>
            <a:ext cx="5669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2E1257"/>
                </a:solidFill>
                <a:latin typeface="Consolas"/>
              </a:rPr>
              <a:t>='Student Loans'!B29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457200" y="5120640"/>
            <a:ext cx="5943600" cy="457200"/>
          </a:xfrm>
          <a:prstGeom prst="roundRect">
            <a:avLst>
              <a:gd name="adj" fmla="val 5000"/>
            </a:avLst>
          </a:prstGeom>
          <a:solidFill>
            <a:srgbClr val="F5F3FA"/>
          </a:solidFill>
          <a:ln w="635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94360" y="5184648"/>
            <a:ext cx="21031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6B6878"/>
                </a:solidFill>
                <a:latin typeface="Calibri"/>
              </a:rPr>
              <a:t>First credit card payment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94360" y="5349240"/>
            <a:ext cx="5669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2E1257"/>
                </a:solidFill>
                <a:latin typeface="Consolas"/>
              </a:rPr>
              <a:t>='Credit Cards'!C25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766560" y="2606040"/>
            <a:ext cx="5029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2E1257"/>
                </a:solidFill>
                <a:latin typeface="Calibri"/>
              </a:rPr>
              <a:t>The chart + the 5-year projection: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6766560" y="2971800"/>
            <a:ext cx="4983480" cy="1508760"/>
          </a:xfrm>
          <a:prstGeom prst="roundRect">
            <a:avLst>
              <a:gd name="adj" fmla="val 6000"/>
            </a:avLst>
          </a:prstGeom>
          <a:solidFill>
            <a:srgbClr val="FCEBC8"/>
          </a:solidFill>
          <a:ln w="10160">
            <a:solidFill>
              <a:srgbClr val="E0B85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6995160" y="3136392"/>
            <a:ext cx="45262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▸ THE PIE CHART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995160" y="3429000"/>
            <a:ext cx="4526280" cy="9601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1A1628"/>
                </a:solidFill>
                <a:latin typeface="Calibri"/>
              </a:rPr>
              <a:t>Select the category column + total-annual-cost column. Insert &gt; Pie. Change the title from "Chart Title" to something real. Add percentage data labels. The legend should show category names.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6766560" y="4617720"/>
            <a:ext cx="4983480" cy="777240"/>
          </a:xfrm>
          <a:prstGeom prst="roundRect">
            <a:avLst>
              <a:gd name="adj" fmla="val 5000"/>
            </a:avLst>
          </a:prstGeom>
          <a:solidFill>
            <a:srgbClr val="F5F3FA"/>
          </a:solidFill>
          <a:ln w="762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949440" y="4754880"/>
            <a:ext cx="46177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600" b="1">
                <a:solidFill>
                  <a:srgbClr val="2E1257"/>
                </a:solidFill>
                <a:latin typeface="Consolas"/>
              </a:rPr>
              <a:t>= total_budget * (1 + inflation)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949440" y="5029200"/>
            <a:ext cx="46177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50" b="0">
                <a:solidFill>
                  <a:srgbClr val="6B6878"/>
                </a:solidFill>
                <a:latin typeface="Calibri"/>
              </a:rPr>
              <a:t>5-year projected budget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6766560" y="5486400"/>
            <a:ext cx="4983480" cy="777240"/>
          </a:xfrm>
          <a:prstGeom prst="roundRect">
            <a:avLst>
              <a:gd name="adj" fmla="val 5000"/>
            </a:avLst>
          </a:prstGeom>
          <a:solidFill>
            <a:srgbClr val="F5F3FA"/>
          </a:solidFill>
          <a:ln w="762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6949440" y="5623560"/>
            <a:ext cx="46177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600" b="1">
                <a:solidFill>
                  <a:srgbClr val="2E1257"/>
                </a:solidFill>
                <a:latin typeface="Consolas"/>
              </a:rPr>
              <a:t>= 5yr_income - 5yr_budget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949440" y="5897880"/>
            <a:ext cx="46177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50" b="0">
                <a:solidFill>
                  <a:srgbClr val="6B6878"/>
                </a:solidFill>
                <a:latin typeface="Calibri"/>
              </a:rPr>
              <a:t>Remaining income after expenses</a:t>
            </a:r>
          </a:p>
        </p:txBody>
      </p:sp>
      <p:cxnSp>
        <p:nvCxnSpPr>
          <p:cNvPr id="43" name="Connector 42"/>
          <p:cNvCxnSpPr/>
          <p:nvPr/>
        </p:nvCxnSpPr>
        <p:spPr>
          <a:xfrm>
            <a:off x="457200" y="6446520"/>
            <a:ext cx="11277295" cy="0"/>
          </a:xfrm>
          <a:prstGeom prst="line">
            <a:avLst/>
          </a:prstGeom>
          <a:ln w="5080">
            <a:solidFill>
              <a:srgbClr val="DAD7E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457200" y="6519672"/>
            <a:ext cx="6400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B6878"/>
                </a:solidFill>
                <a:latin typeface="Calibri"/>
              </a:rPr>
              <a:t>MAT-144 · Major Assignment 2 · Grand Canyon University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362895" y="651967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B6878"/>
                </a:solidFill>
                <a:latin typeface="Calibri"/>
              </a:rPr>
              <a:t>Slide 6 of 10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MAT-144  ·  GRAND CANYON UNIVERSITY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"/>
            <a:ext cx="7315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2E1257"/>
                </a:solidFill>
                <a:latin typeface="Calibri"/>
              </a:rPr>
              <a:t>Major Assignment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Topic 4 - Income &amp; Projection · Student Loans · Credit Cards · Annual Budget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188720"/>
            <a:ext cx="11277295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57200" y="1417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99B2D"/>
                </a:solidFill>
                <a:latin typeface="Calibri"/>
              </a:rPr>
              <a:t>06 - THE WRITE-UP · 24 PTS · WORD DOCUMENT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457200" y="1691640"/>
            <a:ext cx="2743200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1828800"/>
            <a:ext cx="11430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1A1628"/>
                </a:solidFill>
                <a:latin typeface="Calibri"/>
              </a:rPr>
              <a:t>Six headings, one paragraph per question. Minimum three academic references. Submit alongside the .xlsx.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57200" y="2606040"/>
            <a:ext cx="3794760" cy="128016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889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2743200"/>
            <a:ext cx="3429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2E1257"/>
                </a:solidFill>
                <a:latin typeface="Calibri"/>
              </a:rPr>
              <a:t>1. Income &amp; Projection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3108960"/>
            <a:ext cx="3429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2 questions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3383280"/>
            <a:ext cx="34290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Career vs. expenses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389120" y="2606040"/>
            <a:ext cx="3794760" cy="128016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5240">
            <a:solidFill>
              <a:srgbClr val="E0B85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572000" y="2743200"/>
            <a:ext cx="3429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2E1257"/>
                </a:solidFill>
                <a:latin typeface="Calibri"/>
              </a:rPr>
              <a:t>2. Student Loans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0" y="3108960"/>
            <a:ext cx="3429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3 questions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0" y="3383280"/>
            <a:ext cx="34290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Refs required (Q3)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8321040" y="2606040"/>
            <a:ext cx="3794760" cy="128016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5240">
            <a:solidFill>
              <a:srgbClr val="E0B85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503920" y="2743200"/>
            <a:ext cx="3429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2E1257"/>
                </a:solidFill>
                <a:latin typeface="Calibri"/>
              </a:rPr>
              <a:t>3. Credit Cards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503920" y="3108960"/>
            <a:ext cx="3429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3 questions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503920" y="3383280"/>
            <a:ext cx="34290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Refs required (Q1)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57200" y="4023360"/>
            <a:ext cx="3794760" cy="128016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889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40080" y="4160520"/>
            <a:ext cx="3429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2E1257"/>
                </a:solidFill>
                <a:latin typeface="Calibri"/>
              </a:rPr>
              <a:t>4. Annual Budget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0080" y="4526280"/>
            <a:ext cx="3429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3 questions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0080" y="4800600"/>
            <a:ext cx="34290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Community expenses + macro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4389120" y="4023360"/>
            <a:ext cx="3794760" cy="128016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5240">
            <a:solidFill>
              <a:srgbClr val="E0B85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572000" y="4160520"/>
            <a:ext cx="3429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2E1257"/>
                </a:solidFill>
                <a:latin typeface="Calibri"/>
              </a:rPr>
              <a:t>5. Ethics &amp; Christian WV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572000" y="4526280"/>
            <a:ext cx="3429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3 questions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572000" y="4800600"/>
            <a:ext cx="34290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Refs required (Q1)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8321040" y="4023360"/>
            <a:ext cx="3794760" cy="128016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8890">
            <a:solidFill>
              <a:srgbClr val="E2E0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503920" y="4160520"/>
            <a:ext cx="3429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2E1257"/>
                </a:solidFill>
                <a:latin typeface="Calibri"/>
              </a:rPr>
              <a:t>6. Summary &amp; Reflections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503920" y="4526280"/>
            <a:ext cx="3429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2 questions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503920" y="4800600"/>
            <a:ext cx="34290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20-year impact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457200" y="5440680"/>
            <a:ext cx="11277295" cy="868680"/>
          </a:xfrm>
          <a:prstGeom prst="roundRect">
            <a:avLst>
              <a:gd name="adj" fmla="val 6000"/>
            </a:avLst>
          </a:prstGeom>
          <a:solidFill>
            <a:srgbClr val="FCEBC8"/>
          </a:solidFill>
          <a:ln w="10160">
            <a:solidFill>
              <a:srgbClr val="E0B85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685800" y="5605272"/>
            <a:ext cx="10820095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▸ THE THREE REFERENCES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85800" y="5897880"/>
            <a:ext cx="10820095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1A1628"/>
                </a:solidFill>
                <a:latin typeface="Calibri"/>
              </a:rPr>
              <a:t>Minimum three scholarly sources in APA or MLA. The template gives format examples for book / journal / website / AI model. Paragraphs only - no bullet lists in the body.</a:t>
            </a:r>
          </a:p>
        </p:txBody>
      </p:sp>
      <p:cxnSp>
        <p:nvCxnSpPr>
          <p:cNvPr id="36" name="Connector 35"/>
          <p:cNvCxnSpPr/>
          <p:nvPr/>
        </p:nvCxnSpPr>
        <p:spPr>
          <a:xfrm>
            <a:off x="457200" y="6446520"/>
            <a:ext cx="11277295" cy="0"/>
          </a:xfrm>
          <a:prstGeom prst="line">
            <a:avLst/>
          </a:prstGeom>
          <a:ln w="5080">
            <a:solidFill>
              <a:srgbClr val="DAD7E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57200" y="6519672"/>
            <a:ext cx="6400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B6878"/>
                </a:solidFill>
                <a:latin typeface="Calibri"/>
              </a:rPr>
              <a:t>MAT-144 · Major Assignment 2 · Grand Canyon University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362895" y="651967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B6878"/>
                </a:solidFill>
                <a:latin typeface="Calibri"/>
              </a:rPr>
              <a:t>Slide 7 of 10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MAT-144  ·  GRAND CANYON UNIVERSITY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"/>
            <a:ext cx="7315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2E1257"/>
                </a:solidFill>
                <a:latin typeface="Calibri"/>
              </a:rPr>
              <a:t>Major Assignment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Topic 4 - Income &amp; Projection · Student Loans · Credit Cards · Annual Budget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188720"/>
            <a:ext cx="11277295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57200" y="1417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2546E"/>
                </a:solidFill>
                <a:latin typeface="Calibri"/>
              </a:rPr>
              <a:t>07 - THE THREE SLIPS THAT COST THE MOST POINTS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457200" y="1691640"/>
            <a:ext cx="2743200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1828800"/>
            <a:ext cx="11430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1A1628"/>
                </a:solidFill>
                <a:latin typeface="Calibri"/>
              </a:rPr>
              <a:t>Pulled straight from the instructor's MA2 explanation deck. Most failed submissions hit at least one of these.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57200" y="2606040"/>
            <a:ext cx="3703320" cy="3703320"/>
          </a:xfrm>
          <a:prstGeom prst="roundRect">
            <a:avLst>
              <a:gd name="adj" fmla="val 4000"/>
            </a:avLst>
          </a:prstGeom>
          <a:solidFill>
            <a:srgbClr val="FCE6EC"/>
          </a:solidFill>
          <a:ln w="8890">
            <a:solidFill>
              <a:srgbClr val="C2546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85800" y="2788920"/>
            <a:ext cx="32461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2546E"/>
                </a:solidFill>
                <a:latin typeface="Calibri"/>
              </a:rPr>
              <a:t>#1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800" y="3063240"/>
            <a:ext cx="32461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1">
                <a:solidFill>
                  <a:srgbClr val="2E1257"/>
                </a:solidFill>
                <a:latin typeface="Calibri"/>
              </a:rPr>
              <a:t>USED =PMT() INSTEAD OF THE ALGEBRA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" y="3977640"/>
            <a:ext cx="3246120" cy="2148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1A1628"/>
                </a:solidFill>
                <a:latin typeface="Calibri"/>
              </a:rPr>
              <a:t>On the Student Loans tab, the grader is looking for P*(r/n) / (1 - (1+r/n)^(-n*t)) typed by hand. =PMT() computes the right number but produces no audit trail. Same goes for total paid - don't use =CUMIPMT().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297680" y="2606040"/>
            <a:ext cx="3703320" cy="3703320"/>
          </a:xfrm>
          <a:prstGeom prst="roundRect">
            <a:avLst>
              <a:gd name="adj" fmla="val 4000"/>
            </a:avLst>
          </a:prstGeom>
          <a:solidFill>
            <a:srgbClr val="FCE6EC"/>
          </a:solidFill>
          <a:ln w="8890">
            <a:solidFill>
              <a:srgbClr val="C2546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526280" y="2788920"/>
            <a:ext cx="32461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2546E"/>
                </a:solidFill>
                <a:latin typeface="Calibri"/>
              </a:rPr>
              <a:t>#2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26280" y="3063240"/>
            <a:ext cx="32461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1">
                <a:solidFill>
                  <a:srgbClr val="2E1257"/>
                </a:solidFill>
                <a:latin typeface="Calibri"/>
              </a:rPr>
              <a:t>LAST CREDIT CARD ROW LEFT NEGATIVE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26280" y="3977640"/>
            <a:ext cx="3246120" cy="2148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1A1628"/>
                </a:solidFill>
                <a:latin typeface="Calibri"/>
              </a:rPr>
              <a:t>Copy the payment formula down and your final balance lands at -$3.47 or +$1.20 instead of $0.00. Hand-edit the very last payment to equal the current balance exactly. The balance-after must show $0.00.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8138160" y="2606040"/>
            <a:ext cx="3703320" cy="3703320"/>
          </a:xfrm>
          <a:prstGeom prst="roundRect">
            <a:avLst>
              <a:gd name="adj" fmla="val 4000"/>
            </a:avLst>
          </a:prstGeom>
          <a:solidFill>
            <a:srgbClr val="FCE6EC"/>
          </a:solidFill>
          <a:ln w="8890">
            <a:solidFill>
              <a:srgbClr val="C2546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366760" y="2788920"/>
            <a:ext cx="32461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2546E"/>
                </a:solidFill>
                <a:latin typeface="Calibri"/>
              </a:rPr>
              <a:t>#3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366760" y="3063240"/>
            <a:ext cx="324612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1">
                <a:solidFill>
                  <a:srgbClr val="2E1257"/>
                </a:solidFill>
                <a:latin typeface="Calibri"/>
              </a:rPr>
              <a:t>BUDGET RETYPED THE LOAN AND CC PAYMENTS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366760" y="3977640"/>
            <a:ext cx="3246120" cy="2148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>
                <a:solidFill>
                  <a:srgbClr val="1A1628"/>
                </a:solidFill>
                <a:latin typeface="Calibri"/>
              </a:rPr>
              <a:t>The subsidized loan PMT and the first credit card payment must be CELL REFERENCES to the other tabs (='Student Loans'!B29). If a student opens those rows and sees a hard number, that's an automatic deduction.</a:t>
            </a:r>
          </a:p>
        </p:txBody>
      </p:sp>
      <p:cxnSp>
        <p:nvCxnSpPr>
          <p:cNvPr id="21" name="Connector 20"/>
          <p:cNvCxnSpPr/>
          <p:nvPr/>
        </p:nvCxnSpPr>
        <p:spPr>
          <a:xfrm>
            <a:off x="457200" y="6446520"/>
            <a:ext cx="11277295" cy="0"/>
          </a:xfrm>
          <a:prstGeom prst="line">
            <a:avLst/>
          </a:prstGeom>
          <a:ln w="5080">
            <a:solidFill>
              <a:srgbClr val="DAD7E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57200" y="6519672"/>
            <a:ext cx="6400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B6878"/>
                </a:solidFill>
                <a:latin typeface="Calibri"/>
              </a:rPr>
              <a:t>MAT-144 · Major Assignment 2 · Grand Canyon University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362895" y="651967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B6878"/>
                </a:solidFill>
                <a:latin typeface="Calibri"/>
              </a:rPr>
              <a:t>Slide 8 of 10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MAT-144  ·  GRAND CANYON UNIVERSITY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"/>
            <a:ext cx="73152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2E1257"/>
                </a:solidFill>
                <a:latin typeface="Calibri"/>
              </a:rPr>
              <a:t>Major Assignment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0">
                <a:solidFill>
                  <a:srgbClr val="6B6878"/>
                </a:solidFill>
                <a:latin typeface="Calibri"/>
              </a:rPr>
              <a:t>Topic 4 - Income &amp; Projection · Student Loans · Credit Cards · Annual Budget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457200" y="1188720"/>
            <a:ext cx="11277295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57200" y="14173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99B2D"/>
                </a:solidFill>
                <a:latin typeface="Calibri"/>
              </a:rPr>
              <a:t>08 - SUBMISSION CHECKLIST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457200" y="1691640"/>
            <a:ext cx="2743200" cy="0"/>
          </a:xfrm>
          <a:prstGeom prst="line">
            <a:avLst/>
          </a:prstGeom>
          <a:ln w="19050">
            <a:solidFill>
              <a:srgbClr val="E0B85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7200" y="1828800"/>
            <a:ext cx="114300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1A1628"/>
                </a:solidFill>
                <a:latin typeface="Calibri"/>
              </a:rPr>
              <a:t>Walk both files top to bottom before you upload. Catch the easy points here.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57200" y="2606040"/>
            <a:ext cx="228600" cy="228600"/>
          </a:xfrm>
          <a:prstGeom prst="roundRect">
            <a:avLst>
              <a:gd name="adj" fmla="val 15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7200" y="2578608"/>
            <a:ext cx="228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2606040"/>
            <a:ext cx="51663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1A1628"/>
                </a:solidFill>
                <a:latin typeface="Calibri"/>
              </a:rPr>
              <a:t>Name in C1 of Income &amp; Projection tab (&gt;=10 characters)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57200" y="2953512"/>
            <a:ext cx="228600" cy="228600"/>
          </a:xfrm>
          <a:prstGeom prst="roundRect">
            <a:avLst>
              <a:gd name="adj" fmla="val 15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7200" y="2926080"/>
            <a:ext cx="228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2960" y="2953512"/>
            <a:ext cx="51663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1A1628"/>
                </a:solidFill>
                <a:latin typeface="Calibri"/>
              </a:rPr>
              <a:t>CPI values from BLS - not pasted from a classmate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57200" y="3300984"/>
            <a:ext cx="228600" cy="228600"/>
          </a:xfrm>
          <a:prstGeom prst="roundRect">
            <a:avLst>
              <a:gd name="adj" fmla="val 15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0" y="3273552"/>
            <a:ext cx="228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2960" y="3300984"/>
            <a:ext cx="51663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1A1628"/>
                </a:solidFill>
                <a:latin typeface="Calibri"/>
              </a:rPr>
              <a:t>SLOPE / INTERCEPT format to 3 decimals; income as currency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57200" y="3648456"/>
            <a:ext cx="228600" cy="228600"/>
          </a:xfrm>
          <a:prstGeom prst="roundRect">
            <a:avLst>
              <a:gd name="adj" fmla="val 15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57200" y="3621024"/>
            <a:ext cx="228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2960" y="3648456"/>
            <a:ext cx="51663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1A1628"/>
                </a:solidFill>
                <a:latin typeface="Calibri"/>
              </a:rPr>
              <a:t>PMT formula typed out - no =PMT() built-in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57200" y="3995928"/>
            <a:ext cx="228600" cy="228600"/>
          </a:xfrm>
          <a:prstGeom prst="roundRect">
            <a:avLst>
              <a:gd name="adj" fmla="val 15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57200" y="3968496"/>
            <a:ext cx="228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22960" y="3995928"/>
            <a:ext cx="51663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1A1628"/>
                </a:solidFill>
                <a:latin typeface="Calibri"/>
              </a:rPr>
              <a:t>Unsubsidized loan uses NEW principal (with simple interest)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263640" y="2606040"/>
            <a:ext cx="228600" cy="228600"/>
          </a:xfrm>
          <a:prstGeom prst="roundRect">
            <a:avLst>
              <a:gd name="adj" fmla="val 15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263640" y="2578608"/>
            <a:ext cx="228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629400" y="2606040"/>
            <a:ext cx="51663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1A1628"/>
                </a:solidFill>
                <a:latin typeface="Calibri"/>
              </a:rPr>
              <a:t>Credit card last row produces balance after = $0.00 exactly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263640" y="2953512"/>
            <a:ext cx="228600" cy="228600"/>
          </a:xfrm>
          <a:prstGeom prst="roundRect">
            <a:avLst>
              <a:gd name="adj" fmla="val 15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263640" y="2926080"/>
            <a:ext cx="228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629400" y="2953512"/>
            <a:ext cx="51663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1A1628"/>
                </a:solidFill>
                <a:latin typeface="Calibri"/>
              </a:rPr>
              <a:t>Years to pay off formatted to 2 decimals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6263640" y="3300984"/>
            <a:ext cx="228600" cy="228600"/>
          </a:xfrm>
          <a:prstGeom prst="roundRect">
            <a:avLst>
              <a:gd name="adj" fmla="val 15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263640" y="3273552"/>
            <a:ext cx="228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629400" y="3300984"/>
            <a:ext cx="51663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1A1628"/>
                </a:solidFill>
                <a:latin typeface="Calibri"/>
              </a:rPr>
              <a:t>Budget rows 26 &amp; 27 are cell references to other tabs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6263640" y="3648456"/>
            <a:ext cx="228600" cy="228600"/>
          </a:xfrm>
          <a:prstGeom prst="roundRect">
            <a:avLst>
              <a:gd name="adj" fmla="val 15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6263640" y="3621024"/>
            <a:ext cx="228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629400" y="3648456"/>
            <a:ext cx="51663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1A1628"/>
                </a:solidFill>
                <a:latin typeface="Calibri"/>
              </a:rPr>
              <a:t>Pie chart has a real title (not "Chart Title") + % labels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6263640" y="3995928"/>
            <a:ext cx="228600" cy="228600"/>
          </a:xfrm>
          <a:prstGeom prst="roundRect">
            <a:avLst>
              <a:gd name="adj" fmla="val 15000"/>
            </a:avLst>
          </a:prstGeom>
          <a:noFill/>
          <a:ln w="19050">
            <a:solidFill>
              <a:srgbClr val="C99B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263640" y="3968496"/>
            <a:ext cx="228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>
                <a:solidFill>
                  <a:srgbClr val="C99B2D"/>
                </a:solidFill>
                <a:latin typeface="Calibri"/>
              </a:rPr>
              <a:t>✓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629400" y="3995928"/>
            <a:ext cx="51663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1A1628"/>
                </a:solidFill>
                <a:latin typeface="Calibri"/>
              </a:rPr>
              <a:t>Word write-up has 6 sections + 3 scholarly references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457200" y="4709160"/>
            <a:ext cx="11277295" cy="1417320"/>
          </a:xfrm>
          <a:prstGeom prst="roundRect">
            <a:avLst>
              <a:gd name="adj" fmla="val 6000"/>
            </a:avLst>
          </a:prstGeom>
          <a:solidFill>
            <a:srgbClr val="FCEBC8"/>
          </a:solidFill>
          <a:ln w="10160">
            <a:solidFill>
              <a:srgbClr val="E0B85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85800" y="4873752"/>
            <a:ext cx="10820095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C99B2D"/>
                </a:solidFill>
                <a:latin typeface="Calibri"/>
              </a:rPr>
              <a:t>▸ FINAL SUBMISSION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85800" y="5166360"/>
            <a:ext cx="10820095" cy="8686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50" b="0">
                <a:solidFill>
                  <a:srgbClr val="1A1628"/>
                </a:solidFill>
                <a:latin typeface="Calibri"/>
              </a:rPr>
              <a:t>Two files: the completed .xlsx (Excel for Microsoft 365 desktop, not the browser version) and the completed .docx write-up. Upload both to Halo. Don't paste cells across workbooks - it corrupts the grader's color formatting. If you need to start over, download a fresh template copy.</a:t>
            </a:r>
          </a:p>
        </p:txBody>
      </p:sp>
      <p:cxnSp>
        <p:nvCxnSpPr>
          <p:cNvPr id="42" name="Connector 41"/>
          <p:cNvCxnSpPr/>
          <p:nvPr/>
        </p:nvCxnSpPr>
        <p:spPr>
          <a:xfrm>
            <a:off x="457200" y="6446520"/>
            <a:ext cx="11277295" cy="0"/>
          </a:xfrm>
          <a:prstGeom prst="line">
            <a:avLst/>
          </a:prstGeom>
          <a:ln w="5080">
            <a:solidFill>
              <a:srgbClr val="DAD7E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457200" y="6519672"/>
            <a:ext cx="6400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B6878"/>
                </a:solidFill>
                <a:latin typeface="Calibri"/>
              </a:rPr>
              <a:t>MAT-144 · Major Assignment 2 · Grand Canyon University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362895" y="651967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B6878"/>
                </a:solidFill>
                <a:latin typeface="Calibri"/>
              </a:rPr>
              <a:t>Slide 9 of 10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