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99B2D"/>
                </a:solidFill>
                <a:latin typeface="Calibri"/>
              </a:rPr>
              <a:t>MAT-144 · GRAND CANYON UNIVERSITY · DQ REFERENCE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37160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800" b="1">
                <a:solidFill>
                  <a:srgbClr val="FFFFFF"/>
                </a:solidFill>
                <a:latin typeface="Calibri"/>
              </a:rPr>
              <a:t>Topic 4 · DQ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286000"/>
            <a:ext cx="100584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7F4FC9"/>
                </a:solidFill>
                <a:latin typeface="Calibri"/>
              </a:rPr>
              <a:t>The loan calculator. Built by hand.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3108960"/>
            <a:ext cx="100584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C4DB"/>
                </a:solidFill>
                <a:latin typeface="Calibri"/>
              </a:rPr>
              <a:t>One Loans tab. One calculator row. Plug L2's amortization formula into Excel by hand - randomized P, r, n, t off your name. Three answer cells fall out: the monthly payment, the total paid, the interest paid. The instructor explicitly forbids =PMT(). Same shape returns four times in MA2.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POINTS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1248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8" y="5650992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Discussion grade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5196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53128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ANSWERS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53128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3128" y="5650992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PMT · Total · Interest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86384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065008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INITIAL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65008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Calibri"/>
              </a:rPr>
              <a:t>Fri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65008" y="5650992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Initial post by Fri · replies by Sun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6519672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89FC0"/>
                </a:solidFill>
                <a:latin typeface="Calibri"/>
              </a:rPr>
              <a:t>MAT144.com/topics/4/dq/2  ·  Companion teaching panels on the live page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4 · DQ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Loan calculator by hand - amortization formula, no =PMT() allowed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T4 DQ 2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2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01 — WHY THIS DQ EXISTS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The amortization formula on the keyboard.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Same shape as T3 DQ 1, opposite direction - you build M.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3108960"/>
            <a:ext cx="6858000" cy="2423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T3 DQ 1 had you build future-value formulas to forecast savings. This DQ flips the direction: given a loan amount, an interest rate, a compounding frequency, and a term in years, what monthly payment pays it off? That is the amortization formula from Lesson 2 - and you type it by hand.
The skill is finger memory. The same parens-and-references rhythm from T3 DQ 1, now with a negative exponent and a 1-minus-fraction in the denominator. Two more arithmetic cells fall out: Total Paid (PMT × n × t) and Interest (Total − P). Three answers, all from one formula you understand.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772400" y="3108960"/>
            <a:ext cx="3931920" cy="242316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1016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001000" y="3273552"/>
            <a:ext cx="3474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▸ CONNECTS TO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001000" y="3584448"/>
            <a:ext cx="347472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A1628"/>
                </a:solidFill>
                <a:latin typeface="Calibri"/>
              </a:rPr>
              <a:t>Lesson 2 introduces the amortization formula. T3 DQ 1 trains the keyboard rhythm for parens-heavy financial formulas. This DQ combines them. And MA2 - the heaviest write-up in the course - uses the same formula shape four times across four different loans (auto, credit card, student, mortgage). Get fluent here.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4 · DQ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Loan calculator by hand - amortization formula, no =PMT() allowed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T4 DQ 2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3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02 — THE MATH BEHIND IT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One formula, three answer cells.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L2's amortization formula - typed by hand, never by =PMT().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" y="2926080"/>
            <a:ext cx="5486400" cy="118872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315468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>
                <a:solidFill>
                  <a:srgbClr val="2E1257"/>
                </a:solidFill>
                <a:latin typeface="Consolas"/>
              </a:rPr>
              <a:t>PMT = P · (r/n) / (1 − (1 + r/n)^(−n·t))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370332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>
                <a:solidFill>
                  <a:srgbClr val="6B6878"/>
                </a:solidFill>
                <a:latin typeface="Calibri"/>
              </a:rPr>
              <a:t>The amortization formula. The exponent is NEGATIVE.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355080" y="2926080"/>
            <a:ext cx="5486400" cy="118872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37960" y="315468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>
                <a:solidFill>
                  <a:srgbClr val="2E1257"/>
                </a:solidFill>
                <a:latin typeface="Consolas"/>
              </a:rPr>
              <a:t>Total Paid = PMT × n × 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37960" y="370332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>
                <a:solidFill>
                  <a:srgbClr val="6B6878"/>
                </a:solidFill>
                <a:latin typeface="Calibri"/>
              </a:rPr>
              <a:t>Lifetime sum of every payment.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4343400"/>
            <a:ext cx="1124712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1A1628"/>
                </a:solidFill>
                <a:latin typeface="Calibri"/>
              </a:rPr>
              <a:t>The amortization formula has three traps. First: the exponent is negative. (1+r/n)^(−n·t), not (1+r/n)^(n·t). Drop the negative and PMT comes out negative or absurd. Second: wrap the exponent. ^(-n*t), not ^-n*t - the parens decide whether t is in the exponent or multiplied outside. Third: the denominator is 1 minus the power, not 1 plus. Two parens errors and a sign flip; that is most of the slip pile.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4 · DQ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Loan calculator by hand - amortization formula, no =PMT() allowed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T4 DQ 2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4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03 — HOW IT WORKS IN EXCEL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Type the formula. Don't reach for =PMT().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Hand-typed amortization vs. the built-in - one passes, one doesn't.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" y="2880360"/>
            <a:ext cx="5362956" cy="1920240"/>
          </a:xfrm>
          <a:prstGeom prst="roundRect">
            <a:avLst>
              <a:gd name="adj" fmla="val 3000"/>
            </a:avLst>
          </a:prstGeom>
          <a:solidFill>
            <a:srgbClr val="F5F3FA"/>
          </a:solidFill>
          <a:ln w="1016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60120" y="3063240"/>
            <a:ext cx="472287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522398"/>
                </a:solidFill>
                <a:latin typeface="Calibri"/>
              </a:rPr>
              <a:t>▸ TYPE BY HAND  ·  DO THIS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3447288"/>
            <a:ext cx="5088636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2E1257"/>
                </a:solidFill>
                <a:latin typeface="Consolas"/>
              </a:rPr>
              <a:t>=B17*(C17/D17)/(1-(1+C17/D17)^(</a:t>
            </a:r>
            <a:r>
              <a:rPr sz="1800" b="1">
                <a:solidFill>
                  <a:srgbClr val="C99B2D"/>
                </a:solidFill>
                <a:latin typeface="Consolas"/>
              </a:rPr>
              <a:t>-</a:t>
            </a:r>
            <a:r>
              <a:rPr sz="1800" b="1">
                <a:solidFill>
                  <a:srgbClr val="2E1257"/>
                </a:solidFill>
                <a:latin typeface="Consolas"/>
              </a:rPr>
              <a:t>D17*E17))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0120" y="4123944"/>
            <a:ext cx="472287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>
                <a:solidFill>
                  <a:srgbClr val="6B6878"/>
                </a:solidFill>
                <a:latin typeface="Calibri"/>
              </a:rPr>
              <a:t>Cell references throughout. Wrap every group.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286000" y="4489704"/>
            <a:ext cx="201168" cy="201168"/>
          </a:xfrm>
          <a:prstGeom prst="roundRect">
            <a:avLst>
              <a:gd name="adj" fmla="val 25000"/>
            </a:avLst>
          </a:prstGeom>
          <a:solidFill>
            <a:srgbClr val="7FB8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578608" y="4453128"/>
            <a:ext cx="353415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0F6E56"/>
                </a:solidFill>
                <a:latin typeface="Calibri"/>
              </a:rPr>
              <a:t>Self-check: GREEN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185916" y="2880360"/>
            <a:ext cx="5362956" cy="1920240"/>
          </a:xfrm>
          <a:prstGeom prst="roundRect">
            <a:avLst>
              <a:gd name="adj" fmla="val 3000"/>
            </a:avLst>
          </a:prstGeom>
          <a:solidFill>
            <a:srgbClr val="FCE6EC"/>
          </a:solidFill>
          <a:ln w="10160">
            <a:solidFill>
              <a:srgbClr val="DC7E9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505956" y="3063240"/>
            <a:ext cx="472287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2546E"/>
                </a:solidFill>
                <a:latin typeface="Calibri"/>
              </a:rPr>
              <a:t>▸ =PMT()  ·  OFF-LIMITS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05956" y="3502152"/>
            <a:ext cx="4722876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000" b="1" strike="sngStrike">
                <a:solidFill>
                  <a:srgbClr val="6B6878"/>
                </a:solidFill>
                <a:latin typeface="Consolas"/>
              </a:rPr>
              <a:t>=PMT(C17/D17, D17*E17, -B17)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05956" y="4123944"/>
            <a:ext cx="472287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>
                <a:solidFill>
                  <a:srgbClr val="6B6878"/>
                </a:solidFill>
                <a:latin typeface="Calibri"/>
              </a:rPr>
              <a:t>Right number, no formula. Self-check fails this.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831836" y="4489704"/>
            <a:ext cx="201168" cy="201168"/>
          </a:xfrm>
          <a:prstGeom prst="roundRect">
            <a:avLst>
              <a:gd name="adj" fmla="val 25000"/>
            </a:avLst>
          </a:prstGeom>
          <a:solidFill>
            <a:srgbClr val="C99B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24444" y="4453128"/>
            <a:ext cx="353415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C99B2D"/>
                </a:solidFill>
                <a:latin typeface="Calibri"/>
              </a:rPr>
              <a:t>Self-check: GOLD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40080" y="4983480"/>
            <a:ext cx="10908792" cy="4572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889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14400" y="5102352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6B6878"/>
                </a:solidFill>
                <a:latin typeface="Calibri"/>
              </a:rPr>
              <a:t>QUICK COLOR REMINDER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3200400" y="5138928"/>
            <a:ext cx="201168" cy="201168"/>
          </a:xfrm>
          <a:prstGeom prst="roundRect">
            <a:avLst>
              <a:gd name="adj" fmla="val 25000"/>
            </a:avLst>
          </a:prstGeom>
          <a:solidFill>
            <a:srgbClr val="4D8AC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3493008" y="5102352"/>
            <a:ext cx="167335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1A1628"/>
                </a:solidFill>
                <a:latin typeface="Calibri"/>
              </a:rPr>
              <a:t>Blue · text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5257800" y="5138928"/>
            <a:ext cx="201168" cy="201168"/>
          </a:xfrm>
          <a:prstGeom prst="roundRect">
            <a:avLst>
              <a:gd name="adj" fmla="val 25000"/>
            </a:avLst>
          </a:prstGeom>
          <a:solidFill>
            <a:srgbClr val="7FB8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550408" y="5102352"/>
            <a:ext cx="167335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1A1628"/>
                </a:solidFill>
                <a:latin typeface="Calibri"/>
              </a:rPr>
              <a:t>Green · numbers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7315200" y="5138928"/>
            <a:ext cx="201168" cy="201168"/>
          </a:xfrm>
          <a:prstGeom prst="roundRect">
            <a:avLst>
              <a:gd name="adj" fmla="val 25000"/>
            </a:avLst>
          </a:prstGeom>
          <a:solidFill>
            <a:srgbClr val="C99B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607808" y="5102352"/>
            <a:ext cx="167335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1A1628"/>
                </a:solidFill>
                <a:latin typeface="Calibri"/>
              </a:rPr>
              <a:t>Gold · formulas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9372600" y="5138928"/>
            <a:ext cx="201168" cy="201168"/>
          </a:xfrm>
          <a:prstGeom prst="roundRect">
            <a:avLst>
              <a:gd name="adj" fmla="val 25000"/>
            </a:avLst>
          </a:prstGeom>
          <a:solidFill>
            <a:srgbClr val="CCCCC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9665208" y="5102352"/>
            <a:ext cx="167335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1A1628"/>
                </a:solidFill>
                <a:latin typeface="Calibri"/>
              </a:rPr>
              <a:t>Other · reference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0080" y="5486400"/>
            <a:ext cx="10908792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>
                <a:solidFill>
                  <a:srgbClr val="6B6878"/>
                </a:solidFill>
                <a:latin typeface="Calibri"/>
              </a:rPr>
              <a:t>Inputs live in B17 (P), C17 (r), D17 (n), E17 (t) - randomized off your name. The amortization formula goes in H17, with cell references throughout. Total in I17 (=H17*D17*E17). Interest in J17 (=I17-B17). The self-check needs both: right answer AND a real formula. Hand-typing the number turns the cell gold, not green.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4 · DQ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Loan calculator by hand - amortization formula, no =PMT() allowed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T4 DQ 2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5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04 — A WORKED EXAMPLE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Four moves, one calculator row.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Name · read · type · arithmetic.</a:t>
            </a:r>
          </a:p>
        </p:txBody>
      </p:sp>
      <p:sp>
        <p:nvSpPr>
          <p:cNvPr id="13" name="Oval 12"/>
          <p:cNvSpPr/>
          <p:nvPr/>
        </p:nvSpPr>
        <p:spPr>
          <a:xfrm>
            <a:off x="594360" y="310896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" y="30906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Type your name in the blue cell.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" y="3401568"/>
            <a:ext cx="49377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The inputs P, r, n, t in B17:E17 regenerate off your name. Your version is unique. The instruction text in cell B18 will rewrite itself with your specific numbers (Compute the monthly payment to pay back $X over Y years at Z% APR).</a:t>
            </a:r>
          </a:p>
        </p:txBody>
      </p:sp>
      <p:sp>
        <p:nvSpPr>
          <p:cNvPr id="16" name="Oval 15"/>
          <p:cNvSpPr/>
          <p:nvPr/>
        </p:nvSpPr>
        <p:spPr>
          <a:xfrm>
            <a:off x="6446520" y="310896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95160" y="30906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Read the row out loud.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95160" y="3401568"/>
            <a:ext cx="49377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B17 is P (loan amount). C17 is r (annual rate, decimal). D17 is n (compounds per year, usually 12). E17 is t (years). Confirm r is already a decimal. Say each variable before you start typing.</a:t>
            </a:r>
          </a:p>
        </p:txBody>
      </p:sp>
      <p:sp>
        <p:nvSpPr>
          <p:cNvPr id="19" name="Oval 18"/>
          <p:cNvSpPr/>
          <p:nvPr/>
        </p:nvSpPr>
        <p:spPr>
          <a:xfrm>
            <a:off x="594360" y="466344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43000" y="464515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Build PMT in H17.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43000" y="4956048"/>
            <a:ext cx="49377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Type =B17*(C17/D17)/(1-(1+C17/D17)^(-D17*E17)). Wrap (1+r/n). Wrap (-n*t). Negative goes inside the exponent parens. Press Enter. The cell should land in a sensible monthly-payment range (tens to thousands of dollars).</a:t>
            </a:r>
          </a:p>
        </p:txBody>
      </p:sp>
      <p:sp>
        <p:nvSpPr>
          <p:cNvPr id="22" name="Oval 21"/>
          <p:cNvSpPr/>
          <p:nvPr/>
        </p:nvSpPr>
        <p:spPr>
          <a:xfrm>
            <a:off x="6446520" y="466344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95160" y="464515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Total + Interest fall out.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95160" y="4956048"/>
            <a:ext cx="49377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I17: =H17*D17*E17. That's PMT × n × t - the lifetime sum of every payment. J17: =I17-B17. That's Total − P - the interest paid over the life of the loan. Both arithmetic. Both depend on H17 being right.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4 · DQ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Loan calculator by hand - amortization formula, no =PMT() allowed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T4 DQ 2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6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05 — COMMON SLIPS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Five slips that punish this DQ.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The exponent-parens slip and the missing negative are by far the most common.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94360" y="310896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327355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USED =PMT().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358444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Explicitly off-limits. The self-check turns the cell gold (right number, no formula) instead of green. Rewrite by hand with cell references - that is the actual skill, and MA2 uses the same formula four times.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355080" y="310896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0" y="327355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WRONG PARENS ON THE EXPONENT.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358444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(1+r/n)^-n*t means (1+r/n)^(-n) × t - totally different from (1+r/n)^(-n*t). Wrap the exponent: ^(-n*t). Always.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94360" y="452628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22960" y="469087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MISSED THE NEGATIVE SIGN IN THE EXPONENT.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500176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The formula uses ^(-n*t), NOT ^(n*t). The negative makes the denominator 1 minus a small number instead of 1 minus a huge number. Drop the negative and PMT comes out negative or wildly wrong.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355080" y="452628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583680" y="469087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USED R AS A PERCENT INSTEAD OF A DECIMAL.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83680" y="500176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The randomized r is already a decimal (0.06 for 6%). Don't type =B17*(6/12)/... with the integer 6 - use the cell reference C17 directly. If your monthly comes out at $1.4 million, this is why.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94360" y="594360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22960" y="610819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WRONG ORDER ON TOTAL PAID.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2960" y="641908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Total = =H17*D17*E17 (PMT × n × t). Don't swap n and t with the wrong inputs. PMT is your computed monthly. n is compounds per year (12). t is years. The product is the lifetime sum.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99B2D"/>
                </a:solidFill>
                <a:latin typeface="Calibri"/>
              </a:rPr>
              <a:t>BEFORE YOU POST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Calibri"/>
              </a:rPr>
              <a:t>Initial post Fri.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0312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C4DB"/>
                </a:solidFill>
                <a:latin typeface="Calibri"/>
              </a:rPr>
              <a:t>Two substantive replies by Sunday. Check the color before you post.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3108960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3090672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" y="310896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Name typed in the blue cell · all three answer cells show your numbers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493008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3474720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1560" y="3493008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H17 holds the amortization formula by hand (no =PMT)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877056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3858768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1560" y="3877056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Exponent wrapped: ^(-n*t) with the negative inside the parens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" y="4261104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4242816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" y="4261104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I17 = =H17*D17*E17 and J17 = =I17-B17 (both reference cells)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40080" y="4645152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4626864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1560" y="4645152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All three answer cells are GREEN; initial post by Friday; two replies by Sunday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" y="5486400"/>
            <a:ext cx="10911535" cy="7772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4400" y="5577840"/>
            <a:ext cx="10362895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STUCK?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5815584"/>
            <a:ext cx="10362895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MAT144.com/topics/4/dq/2 has the five teaching panels plus the Amortization Sandbox tool. The instructor's note on the sheet: same as T3 DQ 1, opposite direction - lean on T3 DQ 1's Scribe if you need one.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" y="6519672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89FC0"/>
                </a:solidFill>
                <a:latin typeface="Calibri"/>
              </a:rPr>
              <a:t>MAT144.com/topics/4/dq/2  ·  Companion teaching panels on the live page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