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C99B2D"/>
                </a:solidFill>
                <a:latin typeface="Calibri"/>
              </a:rPr>
              <a:t>MAT-144 · GRAND CANYON UNIVERSITY · DQ REFERENCE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371600"/>
            <a:ext cx="1005840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800" b="1">
                <a:solidFill>
                  <a:srgbClr val="FFFFFF"/>
                </a:solidFill>
                <a:latin typeface="Calibri"/>
              </a:rPr>
              <a:t>Topic 4 · DQ 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286000"/>
            <a:ext cx="1005840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7F4FC9"/>
                </a:solidFill>
                <a:latin typeface="Calibri"/>
              </a:rPr>
              <a:t>Build a budget. Then put loans against it.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3108960"/>
            <a:ext cx="1005840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CBC4DB"/>
                </a:solidFill>
                <a:latin typeface="Calibri"/>
              </a:rPr>
              <a:t>Six categories. Twelve rows each. Two tabs that talk to each other. =SUM subtotals, percent-of-total per category with the absolute-reference $ trick, a pie chart and a bar chart, then a cross-tab link that drives the next tab. The prerequisite check before you decide what loan you can actually carry.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4572000"/>
            <a:ext cx="3383280" cy="1463040"/>
          </a:xfrm>
          <a:prstGeom prst="roundRect">
            <a:avLst>
              <a:gd name="adj" fmla="val 7000"/>
            </a:avLst>
          </a:prstGeom>
          <a:solidFill>
            <a:srgbClr val="522398"/>
          </a:solidFill>
          <a:ln w="6350">
            <a:solidFill>
              <a:srgbClr val="7F4FC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8" y="475488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POINTS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41248" y="5029200"/>
            <a:ext cx="292608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200" b="1">
                <a:solidFill>
                  <a:srgbClr val="FFFFFF"/>
                </a:solidFill>
                <a:latin typeface="Calibri"/>
              </a:rPr>
              <a:t>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1248" y="5650992"/>
            <a:ext cx="2926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CBC4DB"/>
                </a:solidFill>
                <a:latin typeface="Calibri"/>
              </a:rPr>
              <a:t>Discussion grade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251960" y="4572000"/>
            <a:ext cx="3383280" cy="1463040"/>
          </a:xfrm>
          <a:prstGeom prst="roundRect">
            <a:avLst>
              <a:gd name="adj" fmla="val 7000"/>
            </a:avLst>
          </a:prstGeom>
          <a:solidFill>
            <a:srgbClr val="522398"/>
          </a:solidFill>
          <a:ln w="6350">
            <a:solidFill>
              <a:srgbClr val="7F4FC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453128" y="475488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CATEGORIES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53128" y="5029200"/>
            <a:ext cx="292608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200" b="1">
                <a:solidFill>
                  <a:srgbClr val="FFFFFF"/>
                </a:solidFill>
                <a:latin typeface="Calibri"/>
              </a:rPr>
              <a:t>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53128" y="5650992"/>
            <a:ext cx="2926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CBC4DB"/>
                </a:solidFill>
                <a:latin typeface="Calibri"/>
              </a:rPr>
              <a:t>Two tabs · pie + bar charts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863840" y="4572000"/>
            <a:ext cx="3383280" cy="1463040"/>
          </a:xfrm>
          <a:prstGeom prst="roundRect">
            <a:avLst>
              <a:gd name="adj" fmla="val 7000"/>
            </a:avLst>
          </a:prstGeom>
          <a:solidFill>
            <a:srgbClr val="522398"/>
          </a:solidFill>
          <a:ln w="6350">
            <a:solidFill>
              <a:srgbClr val="7F4FC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065008" y="475488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INITIAL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065008" y="5029200"/>
            <a:ext cx="292608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200" b="1">
                <a:solidFill>
                  <a:srgbClr val="FFFFFF"/>
                </a:solidFill>
                <a:latin typeface="Calibri"/>
              </a:rPr>
              <a:t>Wed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065008" y="5650992"/>
            <a:ext cx="2926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CBC4DB"/>
                </a:solidFill>
                <a:latin typeface="Calibri"/>
              </a:rPr>
              <a:t>Initial post by Wed · replies by Sun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" y="6519672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A89FC0"/>
                </a:solidFill>
                <a:latin typeface="Calibri"/>
              </a:rPr>
              <a:t>MAT144.com/topics/4/dq/1  ·  Companion Scribe walkthrough on the live page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MAT-144  ·  GRAND CANYON UNIVERSITY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"/>
            <a:ext cx="7315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2E1257"/>
                </a:solidFill>
                <a:latin typeface="Calibri"/>
              </a:rPr>
              <a:t>Topic 4 · DQ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8686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Build a budget - six categories, =SUM subtotals, percent of total with $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188720"/>
            <a:ext cx="11277295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gcu_word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4335" y="5726430"/>
            <a:ext cx="1280160" cy="720090"/>
          </a:xfrm>
          <a:prstGeom prst="rect">
            <a:avLst/>
          </a:prstGeom>
        </p:spPr>
      </p:pic>
      <p:cxnSp>
        <p:nvCxnSpPr>
          <p:cNvPr id="7" name="Connector 6"/>
          <p:cNvCxnSpPr/>
          <p:nvPr/>
        </p:nvCxnSpPr>
        <p:spPr>
          <a:xfrm>
            <a:off x="457200" y="6446520"/>
            <a:ext cx="11277295" cy="0"/>
          </a:xfrm>
          <a:prstGeom prst="line">
            <a:avLst/>
          </a:prstGeom>
          <a:ln w="5080">
            <a:solidFill>
              <a:srgbClr val="DAD7E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6519672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B6878"/>
                </a:solidFill>
                <a:latin typeface="Calibri"/>
              </a:rPr>
              <a:t>MAT-144 · T4 DQ 1 · Why this DQ exists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62895" y="651967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B6878"/>
                </a:solidFill>
                <a:latin typeface="Calibri"/>
              </a:rPr>
              <a:t>Slide 2 of 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41732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99B2D"/>
                </a:solidFill>
                <a:latin typeface="Calibri"/>
              </a:rPr>
              <a:t>01 — WHY THIS DQ EXISTS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178308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2E1257"/>
                </a:solidFill>
                <a:latin typeface="Calibri"/>
              </a:rPr>
              <a:t>A budget that updates itself.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2240280"/>
            <a:ext cx="11430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6B6878"/>
                </a:solidFill>
                <a:latin typeface="Calibri"/>
              </a:rPr>
              <a:t>Six =SUMs, six percentages, two charts, one cross-tab link.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3108960"/>
            <a:ext cx="6858000" cy="2423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1A1628"/>
                </a:solidFill>
                <a:latin typeface="Calibri"/>
              </a:rPr>
              <a:t>Every loan decision later in Topic 4 starts with the same question: can the monthly payment fit inside my budget? You can't answer that without a budget. This DQ builds one - in Excel, with live formulas, so changing a line item ripples through the subtotals, the percentages, both charts, and the next tab.
The Excel skills here are foundational. =SUM over a range (six times, one per category). Percent of total with the dollar-sign anchor trick so the denominator stays pinned when you copy down. A cross-tab reference (=Budget!C23) so the second tab doesn't go stale. These three habits show up in every spreadsheet you'll build for the rest of the course.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772400" y="3108960"/>
            <a:ext cx="3931920" cy="2423160"/>
          </a:xfrm>
          <a:prstGeom prst="roundRect">
            <a:avLst>
              <a:gd name="adj" fmla="val 6000"/>
            </a:avLst>
          </a:prstGeom>
          <a:solidFill>
            <a:srgbClr val="FCEBC8"/>
          </a:solidFill>
          <a:ln w="10160">
            <a:solidFill>
              <a:srgbClr val="E0B85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001000" y="3273552"/>
            <a:ext cx="34747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▸ CONNECTS TO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001000" y="3584448"/>
            <a:ext cx="3474720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1A1628"/>
                </a:solidFill>
                <a:latin typeface="Calibri"/>
              </a:rPr>
              <a:t>Lesson 1's percent fluency, Lesson 2's percent change, T2 DQ 2's percent projection - all of it lands here in budget form. And the output of this DQ is the input to lessons 3-6: can M (the monthly payment) fit inside your category percentage?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MAT-144  ·  GRAND CANYON UNIVERSITY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"/>
            <a:ext cx="7315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2E1257"/>
                </a:solidFill>
                <a:latin typeface="Calibri"/>
              </a:rPr>
              <a:t>Topic 4 · DQ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8686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Build a budget - six categories, =SUM subtotals, percent of total with $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188720"/>
            <a:ext cx="11277295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gcu_word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4335" y="5726430"/>
            <a:ext cx="1280160" cy="720090"/>
          </a:xfrm>
          <a:prstGeom prst="rect">
            <a:avLst/>
          </a:prstGeom>
        </p:spPr>
      </p:pic>
      <p:cxnSp>
        <p:nvCxnSpPr>
          <p:cNvPr id="7" name="Connector 6"/>
          <p:cNvCxnSpPr/>
          <p:nvPr/>
        </p:nvCxnSpPr>
        <p:spPr>
          <a:xfrm>
            <a:off x="457200" y="6446520"/>
            <a:ext cx="11277295" cy="0"/>
          </a:xfrm>
          <a:prstGeom prst="line">
            <a:avLst/>
          </a:prstGeom>
          <a:ln w="5080">
            <a:solidFill>
              <a:srgbClr val="DAD7E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6519672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B6878"/>
                </a:solidFill>
                <a:latin typeface="Calibri"/>
              </a:rPr>
              <a:t>MAT-144 · T4 DQ 1 · Why this DQ exists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62895" y="651967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B6878"/>
                </a:solidFill>
                <a:latin typeface="Calibri"/>
              </a:rPr>
              <a:t>Slide 3 of 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41732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99B2D"/>
                </a:solidFill>
                <a:latin typeface="Calibri"/>
              </a:rPr>
              <a:t>02 — THE MATH BEHIND IT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178308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2E1257"/>
                </a:solidFill>
                <a:latin typeface="Calibri"/>
              </a:rPr>
              <a:t>Two formulas, six times each.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2240280"/>
            <a:ext cx="11430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6B6878"/>
                </a:solidFill>
                <a:latin typeface="Calibri"/>
              </a:rPr>
              <a:t>Range sum, then part over whole with a pinned denominator.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40080" y="2926080"/>
            <a:ext cx="5486400" cy="1188720"/>
          </a:xfrm>
          <a:prstGeom prst="roundRect">
            <a:avLst>
              <a:gd name="adj" fmla="val 5000"/>
            </a:avLst>
          </a:prstGeom>
          <a:solidFill>
            <a:srgbClr val="F5F3FA"/>
          </a:solidFill>
          <a:ln w="762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22960" y="3154680"/>
            <a:ext cx="512064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200" b="1">
                <a:solidFill>
                  <a:srgbClr val="2E1257"/>
                </a:solidFill>
                <a:latin typeface="Consolas"/>
              </a:rPr>
              <a:t>=SUM(F16:F27)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2960" y="3703320"/>
            <a:ext cx="5120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0">
                <a:solidFill>
                  <a:srgbClr val="6B6878"/>
                </a:solidFill>
                <a:latin typeface="Calibri"/>
              </a:rPr>
              <a:t>Subtotal one category column. Repeat six times.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355080" y="2926080"/>
            <a:ext cx="5486400" cy="1188720"/>
          </a:xfrm>
          <a:prstGeom prst="roundRect">
            <a:avLst>
              <a:gd name="adj" fmla="val 5000"/>
            </a:avLst>
          </a:prstGeom>
          <a:solidFill>
            <a:srgbClr val="F5F3FA"/>
          </a:solidFill>
          <a:ln w="762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37960" y="3154680"/>
            <a:ext cx="512064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200" b="1">
                <a:solidFill>
                  <a:srgbClr val="2E1257"/>
                </a:solidFill>
                <a:latin typeface="Consolas"/>
              </a:rPr>
              <a:t>=F16/C$23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37960" y="3703320"/>
            <a:ext cx="5120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0">
                <a:solidFill>
                  <a:srgbClr val="6B6878"/>
                </a:solidFill>
                <a:latin typeface="Calibri"/>
              </a:rPr>
              <a:t>Percent of total. The $ pins the total row when you copy down.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" y="4343400"/>
            <a:ext cx="1124712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1A1628"/>
                </a:solidFill>
                <a:latin typeface="Calibri"/>
              </a:rPr>
              <a:t>The =SUM is the workhorse - one range, twelve cells, no plus signs. The percent formula is where the dollar sign earns its keep. C23 holds the grand total; when you drag the formula down to row 17, 18, 19, you want F16 to roll forward to F17, F18, F19 (relative) but the $23 to stay pinned (absolute). Drop the $ and your denominator slides down the sheet with you - the percentages turn into gibberish.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MAT-144  ·  GRAND CANYON UNIVERSITY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"/>
            <a:ext cx="7315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2E1257"/>
                </a:solidFill>
                <a:latin typeface="Calibri"/>
              </a:rPr>
              <a:t>Topic 4 · DQ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8686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Build a budget - six categories, =SUM subtotals, percent of total with $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188720"/>
            <a:ext cx="11277295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gcu_word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4335" y="5726430"/>
            <a:ext cx="1280160" cy="720090"/>
          </a:xfrm>
          <a:prstGeom prst="rect">
            <a:avLst/>
          </a:prstGeom>
        </p:spPr>
      </p:pic>
      <p:cxnSp>
        <p:nvCxnSpPr>
          <p:cNvPr id="7" name="Connector 6"/>
          <p:cNvCxnSpPr/>
          <p:nvPr/>
        </p:nvCxnSpPr>
        <p:spPr>
          <a:xfrm>
            <a:off x="457200" y="6446520"/>
            <a:ext cx="11277295" cy="0"/>
          </a:xfrm>
          <a:prstGeom prst="line">
            <a:avLst/>
          </a:prstGeom>
          <a:ln w="5080">
            <a:solidFill>
              <a:srgbClr val="DAD7E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6519672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B6878"/>
                </a:solidFill>
                <a:latin typeface="Calibri"/>
              </a:rPr>
              <a:t>MAT-144 · T4 DQ 1 · Why this DQ exists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62895" y="651967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B6878"/>
                </a:solidFill>
                <a:latin typeface="Calibri"/>
              </a:rPr>
              <a:t>Slide 4 of 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41732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99B2D"/>
                </a:solidFill>
                <a:latin typeface="Calibri"/>
              </a:rPr>
              <a:t>03 — HOW IT WORKS IN EXCEL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178308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2E1257"/>
                </a:solidFill>
                <a:latin typeface="Calibri"/>
              </a:rPr>
              <a:t>Six =SUMs, then percent-of-total with $.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2240280"/>
            <a:ext cx="11430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6B6878"/>
                </a:solidFill>
                <a:latin typeface="Calibri"/>
              </a:rPr>
              <a:t>The two formulas the grader is looking for - side by side.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40080" y="2880360"/>
            <a:ext cx="5362956" cy="1920240"/>
          </a:xfrm>
          <a:prstGeom prst="roundRect">
            <a:avLst>
              <a:gd name="adj" fmla="val 3000"/>
            </a:avLst>
          </a:prstGeom>
          <a:solidFill>
            <a:srgbClr val="F5F3FA"/>
          </a:solidFill>
          <a:ln w="1016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60120" y="3081528"/>
            <a:ext cx="4722876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522398"/>
                </a:solidFill>
                <a:latin typeface="Calibri"/>
              </a:rPr>
              <a:t>▸ SUBTOTAL  ·  DO THIS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7240" y="3447288"/>
            <a:ext cx="5088636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3600" b="1">
                <a:solidFill>
                  <a:srgbClr val="2E1257"/>
                </a:solidFill>
                <a:latin typeface="Consolas"/>
              </a:rPr>
              <a:t>=SUM(F16:F27)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60120" y="4178808"/>
            <a:ext cx="4722876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50" b="0">
                <a:solidFill>
                  <a:srgbClr val="6B6878"/>
                </a:solidFill>
                <a:latin typeface="Calibri"/>
              </a:rPr>
              <a:t>Range form. Six subtotals, one shape.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0120" y="4434840"/>
            <a:ext cx="4722876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50" b="1">
                <a:solidFill>
                  <a:srgbClr val="6B6878"/>
                </a:solidFill>
                <a:latin typeface="Calibri"/>
              </a:rPr>
              <a:t>NOT  </a:t>
            </a:r>
            <a:r>
              <a:rPr sz="1100" b="0" strike="sngStrike">
                <a:solidFill>
                  <a:srgbClr val="6B6878"/>
                </a:solidFill>
                <a:latin typeface="Consolas"/>
              </a:rPr>
              <a:t>=F17+F18+F19+...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185916" y="2880360"/>
            <a:ext cx="5362956" cy="1920240"/>
          </a:xfrm>
          <a:prstGeom prst="roundRect">
            <a:avLst>
              <a:gd name="adj" fmla="val 3000"/>
            </a:avLst>
          </a:prstGeom>
          <a:solidFill>
            <a:srgbClr val="F5F3FA"/>
          </a:solidFill>
          <a:ln w="1016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505956" y="3081528"/>
            <a:ext cx="4722876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522398"/>
                </a:solidFill>
                <a:latin typeface="Calibri"/>
              </a:rPr>
              <a:t>▸ PERCENT OF TOTAL  ·  DO THIS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23076" y="3447288"/>
            <a:ext cx="5088636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3600" b="1">
                <a:solidFill>
                  <a:srgbClr val="2E1257"/>
                </a:solidFill>
                <a:latin typeface="Consolas"/>
              </a:rPr>
              <a:t>=F16/C</a:t>
            </a:r>
            <a:r>
              <a:rPr sz="3600" b="1">
                <a:solidFill>
                  <a:srgbClr val="C99B2D"/>
                </a:solidFill>
                <a:latin typeface="Consolas"/>
              </a:rPr>
              <a:t>$</a:t>
            </a:r>
            <a:r>
              <a:rPr sz="3600" b="1">
                <a:solidFill>
                  <a:srgbClr val="2E1257"/>
                </a:solidFill>
                <a:latin typeface="Consolas"/>
              </a:rPr>
              <a:t>23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05956" y="4178808"/>
            <a:ext cx="4722876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50" b="0">
                <a:solidFill>
                  <a:srgbClr val="6B6878"/>
                </a:solidFill>
                <a:latin typeface="Calibri"/>
              </a:rPr>
              <a:t>The $ pins row 23 when you copy down.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05956" y="4434840"/>
            <a:ext cx="4722876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50" b="1">
                <a:solidFill>
                  <a:srgbClr val="6B6878"/>
                </a:solidFill>
                <a:latin typeface="Calibri"/>
              </a:rPr>
              <a:t>NOT  </a:t>
            </a:r>
            <a:r>
              <a:rPr sz="1100" b="0" strike="sngStrike">
                <a:solidFill>
                  <a:srgbClr val="6B6878"/>
                </a:solidFill>
                <a:latin typeface="Consolas"/>
              </a:rPr>
              <a:t>=F16/C23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40080" y="4983480"/>
            <a:ext cx="10908792" cy="4572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889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14400" y="5102352"/>
            <a:ext cx="2286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>
                <a:solidFill>
                  <a:srgbClr val="6B6878"/>
                </a:solidFill>
                <a:latin typeface="Calibri"/>
              </a:rPr>
              <a:t>QUICK COLOR REMINDER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3200400" y="5138928"/>
            <a:ext cx="201168" cy="201168"/>
          </a:xfrm>
          <a:prstGeom prst="roundRect">
            <a:avLst>
              <a:gd name="adj" fmla="val 25000"/>
            </a:avLst>
          </a:prstGeom>
          <a:solidFill>
            <a:srgbClr val="4D8AC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493008" y="5102352"/>
            <a:ext cx="167335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1">
                <a:solidFill>
                  <a:srgbClr val="1A1628"/>
                </a:solidFill>
                <a:latin typeface="Calibri"/>
              </a:rPr>
              <a:t>Blue · text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5257800" y="5138928"/>
            <a:ext cx="201168" cy="201168"/>
          </a:xfrm>
          <a:prstGeom prst="roundRect">
            <a:avLst>
              <a:gd name="adj" fmla="val 25000"/>
            </a:avLst>
          </a:prstGeom>
          <a:solidFill>
            <a:srgbClr val="7FB8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5550408" y="5102352"/>
            <a:ext cx="167335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1">
                <a:solidFill>
                  <a:srgbClr val="1A1628"/>
                </a:solidFill>
                <a:latin typeface="Calibri"/>
              </a:rPr>
              <a:t>Green · numbers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7315200" y="5138928"/>
            <a:ext cx="201168" cy="201168"/>
          </a:xfrm>
          <a:prstGeom prst="roundRect">
            <a:avLst>
              <a:gd name="adj" fmla="val 25000"/>
            </a:avLst>
          </a:prstGeom>
          <a:solidFill>
            <a:srgbClr val="C99B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7607808" y="5102352"/>
            <a:ext cx="167335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1">
                <a:solidFill>
                  <a:srgbClr val="1A1628"/>
                </a:solidFill>
                <a:latin typeface="Calibri"/>
              </a:rPr>
              <a:t>Gold · formulas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9372600" y="5138928"/>
            <a:ext cx="201168" cy="201168"/>
          </a:xfrm>
          <a:prstGeom prst="roundRect">
            <a:avLst>
              <a:gd name="adj" fmla="val 25000"/>
            </a:avLst>
          </a:prstGeom>
          <a:solidFill>
            <a:srgbClr val="CCCCC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9665208" y="5102352"/>
            <a:ext cx="167335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1">
                <a:solidFill>
                  <a:srgbClr val="1A1628"/>
                </a:solidFill>
                <a:latin typeface="Calibri"/>
              </a:rPr>
              <a:t>Other · reference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40080" y="5486400"/>
            <a:ext cx="10908792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0">
                <a:solidFill>
                  <a:srgbClr val="6B6878"/>
                </a:solidFill>
                <a:latin typeface="Calibri"/>
              </a:rPr>
              <a:t>Enter dollar amounts in F16:K27 (six category columns, twelve rows each). Drop =SUM into row 23 for each column. The percent-of-total column uses the $ trick: the row reference rolls but the total row stays pinned. Add a pie chart for the percentages and a bar chart for the dollars. Both charts need titles and axis labels.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MAT-144  ·  GRAND CANYON UNIVERSITY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"/>
            <a:ext cx="7315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2E1257"/>
                </a:solidFill>
                <a:latin typeface="Calibri"/>
              </a:rPr>
              <a:t>Topic 4 · DQ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8686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Build a budget - six categories, =SUM subtotals, percent of total with $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188720"/>
            <a:ext cx="11277295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gcu_word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4335" y="5726430"/>
            <a:ext cx="1280160" cy="720090"/>
          </a:xfrm>
          <a:prstGeom prst="rect">
            <a:avLst/>
          </a:prstGeom>
        </p:spPr>
      </p:pic>
      <p:cxnSp>
        <p:nvCxnSpPr>
          <p:cNvPr id="7" name="Connector 6"/>
          <p:cNvCxnSpPr/>
          <p:nvPr/>
        </p:nvCxnSpPr>
        <p:spPr>
          <a:xfrm>
            <a:off x="457200" y="6446520"/>
            <a:ext cx="11277295" cy="0"/>
          </a:xfrm>
          <a:prstGeom prst="line">
            <a:avLst/>
          </a:prstGeom>
          <a:ln w="5080">
            <a:solidFill>
              <a:srgbClr val="DAD7E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6519672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B6878"/>
                </a:solidFill>
                <a:latin typeface="Calibri"/>
              </a:rPr>
              <a:t>MAT-144 · T4 DQ 1 · Why this DQ exists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62895" y="651967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B6878"/>
                </a:solidFill>
                <a:latin typeface="Calibri"/>
              </a:rPr>
              <a:t>Slide 5 of 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41732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99B2D"/>
                </a:solidFill>
                <a:latin typeface="Calibri"/>
              </a:rPr>
              <a:t>04 — A WORKED EXAMPLE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178308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2E1257"/>
                </a:solidFill>
                <a:latin typeface="Calibri"/>
              </a:rPr>
              <a:t>Four moves, two tabs.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2240280"/>
            <a:ext cx="11430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6B6878"/>
                </a:solidFill>
                <a:latin typeface="Calibri"/>
              </a:rPr>
              <a:t>Subtotals · percentages · charts · cross-tab link.</a:t>
            </a:r>
          </a:p>
        </p:txBody>
      </p:sp>
      <p:sp>
        <p:nvSpPr>
          <p:cNvPr id="13" name="Oval 12"/>
          <p:cNvSpPr/>
          <p:nvPr/>
        </p:nvSpPr>
        <p:spPr>
          <a:xfrm>
            <a:off x="594360" y="3108960"/>
            <a:ext cx="384048" cy="384048"/>
          </a:xfrm>
          <a:prstGeom prst="ellipse">
            <a:avLst/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43000" y="30906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2E1257"/>
                </a:solidFill>
                <a:latin typeface="Calibri"/>
              </a:rPr>
              <a:t>Subtotal each category with =SUM.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43000" y="3401568"/>
            <a:ext cx="493776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B6878"/>
                </a:solidFill>
                <a:latin typeface="Calibri"/>
              </a:rPr>
              <a:t>Click cell F23. Type =SUM(F16:F27). Press Enter. Copy across to G23, H23, I23, J23, K23 - or drag the fill handle. Six subtotals, one shape. Drop a final =SUM in C23 to grand-total the row of subtotals.</a:t>
            </a:r>
          </a:p>
        </p:txBody>
      </p:sp>
      <p:sp>
        <p:nvSpPr>
          <p:cNvPr id="16" name="Oval 15"/>
          <p:cNvSpPr/>
          <p:nvPr/>
        </p:nvSpPr>
        <p:spPr>
          <a:xfrm>
            <a:off x="6446520" y="3108960"/>
            <a:ext cx="384048" cy="384048"/>
          </a:xfrm>
          <a:prstGeom prst="ellipse">
            <a:avLst/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995160" y="30906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2E1257"/>
                </a:solidFill>
                <a:latin typeface="Calibri"/>
              </a:rPr>
              <a:t>Compute percent of total - mind the $.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995160" y="3401568"/>
            <a:ext cx="493776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B6878"/>
                </a:solidFill>
                <a:latin typeface="Calibri"/>
              </a:rPr>
              <a:t>In the percent column, type =F16/C$23. The $ pins row 23. Copy down. Each row's percent now reads the right line item divided by the right total. Format the column as Percentage with 1 decimal.</a:t>
            </a:r>
          </a:p>
        </p:txBody>
      </p:sp>
      <p:sp>
        <p:nvSpPr>
          <p:cNvPr id="19" name="Oval 18"/>
          <p:cNvSpPr/>
          <p:nvPr/>
        </p:nvSpPr>
        <p:spPr>
          <a:xfrm>
            <a:off x="594360" y="4663440"/>
            <a:ext cx="384048" cy="384048"/>
          </a:xfrm>
          <a:prstGeom prst="ellipse">
            <a:avLst/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43000" y="464515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2E1257"/>
                </a:solidFill>
                <a:latin typeface="Calibri"/>
              </a:rPr>
              <a:t>Insert a pie chart and a bar chart.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43000" y="4956048"/>
            <a:ext cx="493776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B6878"/>
                </a:solidFill>
                <a:latin typeface="Calibri"/>
              </a:rPr>
              <a:t>Highlight the category labels + the percentage column. Insert -&gt; Chart -&gt; Pie. Then highlight labels + subtotals. Insert -&gt; Chart -&gt; Bar. Add a title to each (Chart Design -&gt; Add Chart Element -&gt; Chart Title) and axis labels on the bar.</a:t>
            </a:r>
          </a:p>
        </p:txBody>
      </p:sp>
      <p:sp>
        <p:nvSpPr>
          <p:cNvPr id="22" name="Oval 21"/>
          <p:cNvSpPr/>
          <p:nvPr/>
        </p:nvSpPr>
        <p:spPr>
          <a:xfrm>
            <a:off x="6446520" y="4663440"/>
            <a:ext cx="384048" cy="384048"/>
          </a:xfrm>
          <a:prstGeom prst="ellipse">
            <a:avLst/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995160" y="464515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2E1257"/>
                </a:solidFill>
                <a:latin typeface="Calibri"/>
              </a:rPr>
              <a:t>Link the total to the second tab.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995160" y="4956048"/>
            <a:ext cx="493776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B6878"/>
                </a:solidFill>
                <a:latin typeface="Calibri"/>
              </a:rPr>
              <a:t>Jump to the Percentage Change tab. In the gold cell that wants the monthly budget total, type =Budget!C23 - not the number. Live-linked. Change Budget, this tab follows automatically. That's the point of cross-tab references.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MAT-144  ·  GRAND CANYON UNIVERSITY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"/>
            <a:ext cx="7315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2E1257"/>
                </a:solidFill>
                <a:latin typeface="Calibri"/>
              </a:rPr>
              <a:t>Topic 4 · DQ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8686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Build a budget - six categories, =SUM subtotals, percent of total with $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188720"/>
            <a:ext cx="11277295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gcu_word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4335" y="5726430"/>
            <a:ext cx="1280160" cy="720090"/>
          </a:xfrm>
          <a:prstGeom prst="rect">
            <a:avLst/>
          </a:prstGeom>
        </p:spPr>
      </p:pic>
      <p:cxnSp>
        <p:nvCxnSpPr>
          <p:cNvPr id="7" name="Connector 6"/>
          <p:cNvCxnSpPr/>
          <p:nvPr/>
        </p:nvCxnSpPr>
        <p:spPr>
          <a:xfrm>
            <a:off x="457200" y="6446520"/>
            <a:ext cx="11277295" cy="0"/>
          </a:xfrm>
          <a:prstGeom prst="line">
            <a:avLst/>
          </a:prstGeom>
          <a:ln w="5080">
            <a:solidFill>
              <a:srgbClr val="DAD7E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6519672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B6878"/>
                </a:solidFill>
                <a:latin typeface="Calibri"/>
              </a:rPr>
              <a:t>MAT-144 · T4 DQ 1 · Why this DQ exists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62895" y="651967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B6878"/>
                </a:solidFill>
                <a:latin typeface="Calibri"/>
              </a:rPr>
              <a:t>Slide 6 of 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41732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99B2D"/>
                </a:solidFill>
                <a:latin typeface="Calibri"/>
              </a:rPr>
              <a:t>05 — COMMON SLIPS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178308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2E1257"/>
                </a:solidFill>
                <a:latin typeface="Calibri"/>
              </a:rPr>
              <a:t>Five slips that show up every cohort.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2240280"/>
            <a:ext cx="11430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6B6878"/>
                </a:solidFill>
                <a:latin typeface="Calibri"/>
              </a:rPr>
              <a:t>The $ slip on percent-of-total is by far the most common.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94360" y="3108960"/>
            <a:ext cx="5532120" cy="1280160"/>
          </a:xfrm>
          <a:prstGeom prst="roundRect">
            <a:avLst>
              <a:gd name="adj" fmla="val 6000"/>
            </a:avLst>
          </a:prstGeom>
          <a:solidFill>
            <a:srgbClr val="FCE6EC"/>
          </a:solidFill>
          <a:ln w="10160">
            <a:solidFill>
              <a:srgbClr val="C2546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22960" y="3273552"/>
            <a:ext cx="5074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2546E"/>
                </a:solidFill>
                <a:latin typeface="Calibri"/>
              </a:rPr>
              <a:t>▸ USED =F17+F18+F19+... INSTEAD OF =SUM(F16:F27).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2960" y="3584448"/>
            <a:ext cx="5074920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1A1628"/>
                </a:solidFill>
                <a:latin typeface="Calibri"/>
              </a:rPr>
              <a:t>Twelve plus signs is twelve chances to typo. The range form is shorter, scales as you add line items, and ignores blank cells. Use the range.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355080" y="3108960"/>
            <a:ext cx="5532120" cy="1280160"/>
          </a:xfrm>
          <a:prstGeom prst="roundRect">
            <a:avLst>
              <a:gd name="adj" fmla="val 6000"/>
            </a:avLst>
          </a:prstGeom>
          <a:solidFill>
            <a:srgbClr val="FCE6EC"/>
          </a:solidFill>
          <a:ln w="10160">
            <a:solidFill>
              <a:srgbClr val="C2546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0" y="3273552"/>
            <a:ext cx="5074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2546E"/>
                </a:solidFill>
                <a:latin typeface="Calibri"/>
              </a:rPr>
              <a:t>▸ FORGOT THE $ IN C$23.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0" y="3584448"/>
            <a:ext cx="5074920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1A1628"/>
                </a:solidFill>
                <a:latin typeface="Calibri"/>
              </a:rPr>
              <a:t>When you copy the percent formula down, F16 should roll forward to F17, F18 (relative) but C23 needs to stay pinned (absolute). Without the $, the denominator slides down with each row and your percentages are gibberish.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94360" y="4526280"/>
            <a:ext cx="5532120" cy="1280160"/>
          </a:xfrm>
          <a:prstGeom prst="roundRect">
            <a:avLst>
              <a:gd name="adj" fmla="val 6000"/>
            </a:avLst>
          </a:prstGeom>
          <a:solidFill>
            <a:srgbClr val="FCE6EC"/>
          </a:solidFill>
          <a:ln w="10160">
            <a:solidFill>
              <a:srgbClr val="C2546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22960" y="4690872"/>
            <a:ext cx="5074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2546E"/>
                </a:solidFill>
                <a:latin typeface="Calibri"/>
              </a:rPr>
              <a:t>▸ TYPED THE BUDGET TOTAL ON THE PERCENTAGE CHANGE TAB.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60" y="5001768"/>
            <a:ext cx="5074920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1A1628"/>
                </a:solidFill>
                <a:latin typeface="Calibri"/>
              </a:rPr>
              <a:t>Use =Budget!C23, not the typed number. Cross-tab references keep both tabs coherent - change Budget, the second tab follows. Hardcoding the value defeats the point of two tabs.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355080" y="4526280"/>
            <a:ext cx="5532120" cy="1280160"/>
          </a:xfrm>
          <a:prstGeom prst="roundRect">
            <a:avLst>
              <a:gd name="adj" fmla="val 6000"/>
            </a:avLst>
          </a:prstGeom>
          <a:solidFill>
            <a:srgbClr val="FCE6EC"/>
          </a:solidFill>
          <a:ln w="10160">
            <a:solidFill>
              <a:srgbClr val="C2546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583680" y="4690872"/>
            <a:ext cx="5074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2546E"/>
                </a:solidFill>
                <a:latin typeface="Calibri"/>
              </a:rPr>
              <a:t>▸ CONFUSED 150% WITH 1.5 OR 0.15.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583680" y="5001768"/>
            <a:ext cx="5074920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1A1628"/>
                </a:solidFill>
                <a:latin typeface="Calibri"/>
              </a:rPr>
              <a:t>150% as a decimal is 1.5. Income = 1.5 × budget. Don't write 15% (0.15) by accident, or 150 (15,000%). Excel takes =1.5*F7 directly.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594360" y="5943600"/>
            <a:ext cx="5532120" cy="1280160"/>
          </a:xfrm>
          <a:prstGeom prst="roundRect">
            <a:avLst>
              <a:gd name="adj" fmla="val 6000"/>
            </a:avLst>
          </a:prstGeom>
          <a:solidFill>
            <a:srgbClr val="FCE6EC"/>
          </a:solidFill>
          <a:ln w="10160">
            <a:solidFill>
              <a:srgbClr val="C2546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22960" y="6108192"/>
            <a:ext cx="5074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2546E"/>
                </a:solidFill>
                <a:latin typeface="Calibri"/>
              </a:rPr>
              <a:t>▸ SKIPPED CHART TITLES OR AXIS LABELS.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22960" y="6419088"/>
            <a:ext cx="5074920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1A1628"/>
                </a:solidFill>
                <a:latin typeface="Calibri"/>
              </a:rPr>
              <a:t>Both charts need a title; the bar chart needs axis labels. The grader checks for both. Default titles like Chart 1 or no title at all do not pass.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C99B2D"/>
                </a:solidFill>
                <a:latin typeface="Calibri"/>
              </a:rPr>
              <a:t>BEFORE YOU POST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18872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000" b="1">
                <a:solidFill>
                  <a:srgbClr val="FFFFFF"/>
                </a:solidFill>
                <a:latin typeface="Calibri"/>
              </a:rPr>
              <a:t>Initial post Wed.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103120"/>
            <a:ext cx="100584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CBC4DB"/>
                </a:solidFill>
                <a:latin typeface="Calibri"/>
              </a:rPr>
              <a:t>Two substantive replies by Sunday. Click each percent cell before you post.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3108960"/>
            <a:ext cx="256032" cy="256032"/>
          </a:xfrm>
          <a:prstGeom prst="roundRect">
            <a:avLst>
              <a:gd name="adj" fmla="val 12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3090672"/>
            <a:ext cx="256032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" y="3108960"/>
            <a:ext cx="10515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Calibri"/>
              </a:rPr>
              <a:t>Six =SUM subtotals + one grand total in C23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3493008"/>
            <a:ext cx="256032" cy="256032"/>
          </a:xfrm>
          <a:prstGeom prst="roundRect">
            <a:avLst>
              <a:gd name="adj" fmla="val 12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3474720"/>
            <a:ext cx="256032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51560" y="3493008"/>
            <a:ext cx="10515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Calibri"/>
              </a:rPr>
              <a:t>Percent-of-total column uses =F16/C$23 (the $ is critical)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0080" y="3877056"/>
            <a:ext cx="256032" cy="256032"/>
          </a:xfrm>
          <a:prstGeom prst="roundRect">
            <a:avLst>
              <a:gd name="adj" fmla="val 12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80" y="3858768"/>
            <a:ext cx="256032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1560" y="3877056"/>
            <a:ext cx="10515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Calibri"/>
              </a:rPr>
              <a:t>Pie chart + bar chart both have titles; bar has axis labels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40080" y="4261104"/>
            <a:ext cx="256032" cy="256032"/>
          </a:xfrm>
          <a:prstGeom prst="roundRect">
            <a:avLst>
              <a:gd name="adj" fmla="val 12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" y="4242816"/>
            <a:ext cx="256032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51560" y="4261104"/>
            <a:ext cx="10515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Calibri"/>
              </a:rPr>
              <a:t>Percentage Change tab pulls the total via =Budget!C23 (cross-tab link)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40080" y="4645152"/>
            <a:ext cx="256032" cy="256032"/>
          </a:xfrm>
          <a:prstGeom prst="roundRect">
            <a:avLst>
              <a:gd name="adj" fmla="val 12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40080" y="4626864"/>
            <a:ext cx="256032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51560" y="4645152"/>
            <a:ext cx="10515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Calibri"/>
              </a:rPr>
              <a:t>Initial post by Wednesday; two replies by Sunday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40080" y="5486400"/>
            <a:ext cx="10911535" cy="777240"/>
          </a:xfrm>
          <a:prstGeom prst="roundRect">
            <a:avLst>
              <a:gd name="adj" fmla="val 7000"/>
            </a:avLst>
          </a:prstGeom>
          <a:solidFill>
            <a:srgbClr val="522398"/>
          </a:solidFill>
          <a:ln w="6350">
            <a:solidFill>
              <a:srgbClr val="7F4FC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14400" y="5577840"/>
            <a:ext cx="10362895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STUCK?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4400" y="5815584"/>
            <a:ext cx="10362895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MAT144.com/topics/4/dq/1 has the Scribe walkthrough, the five teaching panels, and the Amortization Sandbox + Credit Card Trap interactive tools for the loans that follow.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0080" y="6519672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A89FC0"/>
                </a:solidFill>
                <a:latin typeface="Calibri"/>
              </a:rPr>
              <a:t>MAT144.com/topics/4/dq/1  ·  Companion Scribe walkthrough on the live page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