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10058400" cy="365760"/>
          </a:xfrm>
          <a:prstGeom prst="rect">
            <a:avLst/>
          </a:prstGeom>
          <a:noFill/>
        </p:spPr>
        <p:txBody>
          <a:bodyPr wrap="square" lIns="0" rIns="0" tIns="0" bIns="0" anchor="t">
            <a:spAutoFit/>
          </a:bodyPr>
          <a:lstStyle/>
          <a:p>
            <a:pPr algn="l"/>
            <a:r>
              <a:rPr sz="1200" b="1">
                <a:solidFill>
                  <a:srgbClr val="C99B2D"/>
                </a:solidFill>
                <a:latin typeface="Calibri"/>
              </a:rPr>
              <a:t>MAT-144 · GRAND CANYON UNIVERSITY · DQ REFERENCE</a:t>
            </a:r>
          </a:p>
        </p:txBody>
      </p:sp>
      <p:sp>
        <p:nvSpPr>
          <p:cNvPr id="4" name="TextBox 3"/>
          <p:cNvSpPr txBox="1"/>
          <p:nvPr/>
        </p:nvSpPr>
        <p:spPr>
          <a:xfrm>
            <a:off x="640080" y="1371600"/>
            <a:ext cx="10058400" cy="1280160"/>
          </a:xfrm>
          <a:prstGeom prst="rect">
            <a:avLst/>
          </a:prstGeom>
          <a:noFill/>
        </p:spPr>
        <p:txBody>
          <a:bodyPr wrap="square" lIns="0" rIns="0" tIns="0" bIns="0" anchor="t">
            <a:spAutoFit/>
          </a:bodyPr>
          <a:lstStyle/>
          <a:p>
            <a:pPr algn="l"/>
            <a:r>
              <a:rPr sz="4800" b="1">
                <a:solidFill>
                  <a:srgbClr val="FFFFFF"/>
                </a:solidFill>
                <a:latin typeface="Calibri"/>
              </a:rPr>
              <a:t>Topic 3 · DQ 2</a:t>
            </a:r>
          </a:p>
        </p:txBody>
      </p:sp>
      <p:sp>
        <p:nvSpPr>
          <p:cNvPr id="5" name="TextBox 4"/>
          <p:cNvSpPr txBox="1"/>
          <p:nvPr/>
        </p:nvSpPr>
        <p:spPr>
          <a:xfrm>
            <a:off x="640080" y="2286000"/>
            <a:ext cx="10058400" cy="731520"/>
          </a:xfrm>
          <a:prstGeom prst="rect">
            <a:avLst/>
          </a:prstGeom>
          <a:noFill/>
        </p:spPr>
        <p:txBody>
          <a:bodyPr wrap="square" lIns="0" rIns="0" tIns="0" bIns="0" anchor="t">
            <a:spAutoFit/>
          </a:bodyPr>
          <a:lstStyle/>
          <a:p>
            <a:pPr algn="l"/>
            <a:r>
              <a:rPr sz="2800" b="1">
                <a:solidFill>
                  <a:srgbClr val="7F4FC9"/>
                </a:solidFill>
                <a:latin typeface="Calibri"/>
              </a:rPr>
              <a:t>Look ahead to Major Assignment 2.</a:t>
            </a:r>
          </a:p>
        </p:txBody>
      </p:sp>
      <p:sp>
        <p:nvSpPr>
          <p:cNvPr id="6" name="TextBox 5"/>
          <p:cNvSpPr txBox="1"/>
          <p:nvPr/>
        </p:nvSpPr>
        <p:spPr>
          <a:xfrm>
            <a:off x="640080" y="3108960"/>
            <a:ext cx="10058400" cy="1371600"/>
          </a:xfrm>
          <a:prstGeom prst="rect">
            <a:avLst/>
          </a:prstGeom>
          <a:noFill/>
        </p:spPr>
        <p:txBody>
          <a:bodyPr wrap="square" lIns="0" rIns="0" tIns="0" bIns="0" anchor="t">
            <a:spAutoFit/>
          </a:bodyPr>
          <a:lstStyle/>
          <a:p>
            <a:pPr algn="l"/>
            <a:r>
              <a:rPr sz="1400" b="0">
                <a:solidFill>
                  <a:srgbClr val="CBC4DB"/>
                </a:solidFill>
                <a:latin typeface="Calibri"/>
              </a:rPr>
              <a:t>No spreadsheet this week. Three short written responses on the MA2 template - a career and income estimate from BLS data, a math-backed argument about subsidized vs. unsubsidized loans, and three academic sources cited in APA. The work you do here lands directly inside MA2 in Topic 4.</a:t>
            </a:r>
          </a:p>
        </p:txBody>
      </p:sp>
      <p:sp>
        <p:nvSpPr>
          <p:cNvPr id="7" name="Rounded Rectangle 6"/>
          <p:cNvSpPr/>
          <p:nvPr/>
        </p:nvSpPr>
        <p:spPr>
          <a:xfrm>
            <a:off x="640080" y="4572000"/>
            <a:ext cx="3383280" cy="14630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41248" y="4754880"/>
            <a:ext cx="2926080" cy="274320"/>
          </a:xfrm>
          <a:prstGeom prst="rect">
            <a:avLst/>
          </a:prstGeom>
          <a:noFill/>
        </p:spPr>
        <p:txBody>
          <a:bodyPr wrap="square" lIns="0" rIns="0" tIns="0" bIns="0" anchor="t">
            <a:spAutoFit/>
          </a:bodyPr>
          <a:lstStyle/>
          <a:p>
            <a:pPr algn="l"/>
            <a:r>
              <a:rPr sz="1000" b="1">
                <a:solidFill>
                  <a:srgbClr val="C99B2D"/>
                </a:solidFill>
                <a:latin typeface="Calibri"/>
              </a:rPr>
              <a:t>POINTS</a:t>
            </a:r>
          </a:p>
        </p:txBody>
      </p:sp>
      <p:sp>
        <p:nvSpPr>
          <p:cNvPr id="9" name="TextBox 8"/>
          <p:cNvSpPr txBox="1"/>
          <p:nvPr/>
        </p:nvSpPr>
        <p:spPr>
          <a:xfrm>
            <a:off x="841248" y="5029200"/>
            <a:ext cx="2926080" cy="731520"/>
          </a:xfrm>
          <a:prstGeom prst="rect">
            <a:avLst/>
          </a:prstGeom>
          <a:noFill/>
        </p:spPr>
        <p:txBody>
          <a:bodyPr wrap="square" lIns="0" rIns="0" tIns="0" bIns="0" anchor="t">
            <a:spAutoFit/>
          </a:bodyPr>
          <a:lstStyle/>
          <a:p>
            <a:pPr algn="l"/>
            <a:r>
              <a:rPr sz="4200" b="1">
                <a:solidFill>
                  <a:srgbClr val="FFFFFF"/>
                </a:solidFill>
                <a:latin typeface="Calibri"/>
              </a:rPr>
              <a:t>5</a:t>
            </a:r>
          </a:p>
        </p:txBody>
      </p:sp>
      <p:sp>
        <p:nvSpPr>
          <p:cNvPr id="10" name="TextBox 9"/>
          <p:cNvSpPr txBox="1"/>
          <p:nvPr/>
        </p:nvSpPr>
        <p:spPr>
          <a:xfrm>
            <a:off x="841248" y="5650992"/>
            <a:ext cx="2926080" cy="365760"/>
          </a:xfrm>
          <a:prstGeom prst="rect">
            <a:avLst/>
          </a:prstGeom>
          <a:noFill/>
        </p:spPr>
        <p:txBody>
          <a:bodyPr wrap="square" lIns="0" rIns="0" tIns="0" bIns="0" anchor="t">
            <a:spAutoFit/>
          </a:bodyPr>
          <a:lstStyle/>
          <a:p>
            <a:pPr algn="l"/>
            <a:r>
              <a:rPr sz="1100" b="0">
                <a:solidFill>
                  <a:srgbClr val="CBC4DB"/>
                </a:solidFill>
                <a:latin typeface="Calibri"/>
              </a:rPr>
              <a:t>Discussion grade</a:t>
            </a:r>
          </a:p>
        </p:txBody>
      </p:sp>
      <p:sp>
        <p:nvSpPr>
          <p:cNvPr id="11" name="Rounded Rectangle 10"/>
          <p:cNvSpPr/>
          <p:nvPr/>
        </p:nvSpPr>
        <p:spPr>
          <a:xfrm>
            <a:off x="4251960" y="4572000"/>
            <a:ext cx="3383280" cy="14630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453128" y="4754880"/>
            <a:ext cx="2926080" cy="274320"/>
          </a:xfrm>
          <a:prstGeom prst="rect">
            <a:avLst/>
          </a:prstGeom>
          <a:noFill/>
        </p:spPr>
        <p:txBody>
          <a:bodyPr wrap="square" lIns="0" rIns="0" tIns="0" bIns="0" anchor="t">
            <a:spAutoFit/>
          </a:bodyPr>
          <a:lstStyle/>
          <a:p>
            <a:pPr algn="l"/>
            <a:r>
              <a:rPr sz="1000" b="1">
                <a:solidFill>
                  <a:srgbClr val="C99B2D"/>
                </a:solidFill>
                <a:latin typeface="Calibri"/>
              </a:rPr>
              <a:t>FORMAT</a:t>
            </a:r>
          </a:p>
        </p:txBody>
      </p:sp>
      <p:sp>
        <p:nvSpPr>
          <p:cNvPr id="13" name="TextBox 12"/>
          <p:cNvSpPr txBox="1"/>
          <p:nvPr/>
        </p:nvSpPr>
        <p:spPr>
          <a:xfrm>
            <a:off x="4453128" y="5029200"/>
            <a:ext cx="2926080" cy="731520"/>
          </a:xfrm>
          <a:prstGeom prst="rect">
            <a:avLst/>
          </a:prstGeom>
          <a:noFill/>
        </p:spPr>
        <p:txBody>
          <a:bodyPr wrap="square" lIns="0" rIns="0" tIns="0" bIns="0" anchor="t">
            <a:spAutoFit/>
          </a:bodyPr>
          <a:lstStyle/>
          <a:p>
            <a:pPr algn="l"/>
            <a:r>
              <a:rPr sz="4200" b="1">
                <a:solidFill>
                  <a:srgbClr val="FFFFFF"/>
                </a:solidFill>
                <a:latin typeface="Calibri"/>
              </a:rPr>
              <a:t>.docx</a:t>
            </a:r>
          </a:p>
        </p:txBody>
      </p:sp>
      <p:sp>
        <p:nvSpPr>
          <p:cNvPr id="14" name="TextBox 13"/>
          <p:cNvSpPr txBox="1"/>
          <p:nvPr/>
        </p:nvSpPr>
        <p:spPr>
          <a:xfrm>
            <a:off x="4453128" y="5650992"/>
            <a:ext cx="2926080" cy="365760"/>
          </a:xfrm>
          <a:prstGeom prst="rect">
            <a:avLst/>
          </a:prstGeom>
          <a:noFill/>
        </p:spPr>
        <p:txBody>
          <a:bodyPr wrap="square" lIns="0" rIns="0" tIns="0" bIns="0" anchor="t">
            <a:spAutoFit/>
          </a:bodyPr>
          <a:lstStyle/>
          <a:p>
            <a:pPr algn="l"/>
            <a:r>
              <a:rPr sz="1100" b="0">
                <a:solidFill>
                  <a:srgbClr val="CBC4DB"/>
                </a:solidFill>
                <a:latin typeface="Calibri"/>
              </a:rPr>
              <a:t>Written prose · no Excel</a:t>
            </a:r>
          </a:p>
        </p:txBody>
      </p:sp>
      <p:sp>
        <p:nvSpPr>
          <p:cNvPr id="15" name="Rounded Rectangle 14"/>
          <p:cNvSpPr/>
          <p:nvPr/>
        </p:nvSpPr>
        <p:spPr>
          <a:xfrm>
            <a:off x="7863840" y="4572000"/>
            <a:ext cx="3383280" cy="14630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065008" y="4754880"/>
            <a:ext cx="2926080" cy="274320"/>
          </a:xfrm>
          <a:prstGeom prst="rect">
            <a:avLst/>
          </a:prstGeom>
          <a:noFill/>
        </p:spPr>
        <p:txBody>
          <a:bodyPr wrap="square" lIns="0" rIns="0" tIns="0" bIns="0" anchor="t">
            <a:spAutoFit/>
          </a:bodyPr>
          <a:lstStyle/>
          <a:p>
            <a:pPr algn="l"/>
            <a:r>
              <a:rPr sz="1000" b="1">
                <a:solidFill>
                  <a:srgbClr val="C99B2D"/>
                </a:solidFill>
                <a:latin typeface="Calibri"/>
              </a:rPr>
              <a:t>INITIAL</a:t>
            </a:r>
          </a:p>
        </p:txBody>
      </p:sp>
      <p:sp>
        <p:nvSpPr>
          <p:cNvPr id="17" name="TextBox 16"/>
          <p:cNvSpPr txBox="1"/>
          <p:nvPr/>
        </p:nvSpPr>
        <p:spPr>
          <a:xfrm>
            <a:off x="8065008" y="5029200"/>
            <a:ext cx="2926080" cy="731520"/>
          </a:xfrm>
          <a:prstGeom prst="rect">
            <a:avLst/>
          </a:prstGeom>
          <a:noFill/>
        </p:spPr>
        <p:txBody>
          <a:bodyPr wrap="square" lIns="0" rIns="0" tIns="0" bIns="0" anchor="t">
            <a:spAutoFit/>
          </a:bodyPr>
          <a:lstStyle/>
          <a:p>
            <a:pPr algn="l"/>
            <a:r>
              <a:rPr sz="4200" b="1">
                <a:solidFill>
                  <a:srgbClr val="FFFFFF"/>
                </a:solidFill>
                <a:latin typeface="Calibri"/>
              </a:rPr>
              <a:t>Fri</a:t>
            </a:r>
          </a:p>
        </p:txBody>
      </p:sp>
      <p:sp>
        <p:nvSpPr>
          <p:cNvPr id="18" name="TextBox 17"/>
          <p:cNvSpPr txBox="1"/>
          <p:nvPr/>
        </p:nvSpPr>
        <p:spPr>
          <a:xfrm>
            <a:off x="8065008" y="5650992"/>
            <a:ext cx="2926080" cy="365760"/>
          </a:xfrm>
          <a:prstGeom prst="rect">
            <a:avLst/>
          </a:prstGeom>
          <a:noFill/>
        </p:spPr>
        <p:txBody>
          <a:bodyPr wrap="square" lIns="0" rIns="0" tIns="0" bIns="0" anchor="t">
            <a:spAutoFit/>
          </a:bodyPr>
          <a:lstStyle/>
          <a:p>
            <a:pPr algn="l"/>
            <a:r>
              <a:rPr sz="1100" b="0">
                <a:solidFill>
                  <a:srgbClr val="CBC4DB"/>
                </a:solidFill>
                <a:latin typeface="Calibri"/>
              </a:rPr>
              <a:t>Initial post by Fri · replies by Sun</a:t>
            </a:r>
          </a:p>
        </p:txBody>
      </p:sp>
      <p:sp>
        <p:nvSpPr>
          <p:cNvPr id="19" name="TextBox 18"/>
          <p:cNvSpPr txBox="1"/>
          <p:nvPr/>
        </p:nvSpPr>
        <p:spPr>
          <a:xfrm>
            <a:off x="640080" y="6519672"/>
            <a:ext cx="10058400" cy="274320"/>
          </a:xfrm>
          <a:prstGeom prst="rect">
            <a:avLst/>
          </a:prstGeom>
          <a:noFill/>
        </p:spPr>
        <p:txBody>
          <a:bodyPr wrap="square" lIns="0" rIns="0" tIns="0" bIns="0" anchor="t">
            <a:spAutoFit/>
          </a:bodyPr>
          <a:lstStyle/>
          <a:p>
            <a:pPr algn="l"/>
            <a:r>
              <a:rPr sz="1000" b="0">
                <a:solidFill>
                  <a:srgbClr val="A89FC0"/>
                </a:solidFill>
                <a:latin typeface="Calibri"/>
              </a:rPr>
              <a:t>MAT144.com/topics/3/dq/2  ·  Companion teaching panels on the live page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3 · DQ 2</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Written DQ - career income, subsidized vs. unsubsidized loans, three APA sources</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T3 DQ 2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2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01 — WHY THIS DQ EXISTS</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Three pieces of MA2, written one week early.</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Career income · loan math · academic sources - all of it returns in MA2.</a:t>
            </a:r>
          </a:p>
        </p:txBody>
      </p:sp>
      <p:sp>
        <p:nvSpPr>
          <p:cNvPr id="13" name="TextBox 12"/>
          <p:cNvSpPr txBox="1"/>
          <p:nvPr/>
        </p:nvSpPr>
        <p:spPr>
          <a:xfrm>
            <a:off x="457200" y="3108960"/>
            <a:ext cx="6858000" cy="2423160"/>
          </a:xfrm>
          <a:prstGeom prst="rect">
            <a:avLst/>
          </a:prstGeom>
          <a:noFill/>
        </p:spPr>
        <p:txBody>
          <a:bodyPr wrap="square" lIns="0" rIns="0" tIns="0" bIns="0" anchor="t">
            <a:spAutoFit/>
          </a:bodyPr>
          <a:lstStyle/>
          <a:p>
            <a:pPr algn="l"/>
            <a:r>
              <a:rPr sz="1400" b="0">
                <a:solidFill>
                  <a:srgbClr val="1A1628"/>
                </a:solidFill>
                <a:latin typeface="Calibri"/>
              </a:rPr>
              <a:t>MA2 is the heaviest write-up in the course. This DQ is the on-ramp. You complete three of MA2's sections now - while the topic is fresh - and paste them forward when you start the major assignment. The math you defend here is the math you computed in DQ 1; the sources you cite here are the sources you'll lean on for MA2.
The prompt is explicit: write in paragraphs, not bullet lists. Anchor numbers to real data (BLS Occupational Outlook, peer-reviewed sources). And cite three academic sources in APA 7 - not blog posts, not news columns. The rubric scores cohesion, sourcing, and APA formatting separately.</a:t>
            </a:r>
          </a:p>
        </p:txBody>
      </p:sp>
      <p:sp>
        <p:nvSpPr>
          <p:cNvPr id="14" name="Rounded Rectangle 13"/>
          <p:cNvSpPr/>
          <p:nvPr/>
        </p:nvSpPr>
        <p:spPr>
          <a:xfrm>
            <a:off x="7772400" y="3108960"/>
            <a:ext cx="3931920" cy="2423160"/>
          </a:xfrm>
          <a:prstGeom prst="roundRect">
            <a:avLst>
              <a:gd name="adj" fmla="val 6000"/>
            </a:avLst>
          </a:prstGeom>
          <a:solidFill>
            <a:srgbClr val="FCEBC8"/>
          </a:solidFill>
          <a:ln w="10160">
            <a:solidFill>
              <a:srgbClr val="E0B8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001000" y="3273552"/>
            <a:ext cx="3474720" cy="274320"/>
          </a:xfrm>
          <a:prstGeom prst="rect">
            <a:avLst/>
          </a:prstGeom>
          <a:noFill/>
        </p:spPr>
        <p:txBody>
          <a:bodyPr wrap="square" lIns="0" rIns="0" tIns="0" bIns="0" anchor="t">
            <a:spAutoFit/>
          </a:bodyPr>
          <a:lstStyle/>
          <a:p>
            <a:pPr algn="l"/>
            <a:r>
              <a:rPr sz="1000" b="1">
                <a:solidFill>
                  <a:srgbClr val="C99B2D"/>
                </a:solidFill>
                <a:latin typeface="Calibri"/>
              </a:rPr>
              <a:t>▸ CONNECTS TO</a:t>
            </a:r>
          </a:p>
        </p:txBody>
      </p:sp>
      <p:sp>
        <p:nvSpPr>
          <p:cNvPr id="16" name="TextBox 15"/>
          <p:cNvSpPr txBox="1"/>
          <p:nvPr/>
        </p:nvSpPr>
        <p:spPr>
          <a:xfrm>
            <a:off x="8001000" y="3584448"/>
            <a:ext cx="3474720" cy="1828800"/>
          </a:xfrm>
          <a:prstGeom prst="rect">
            <a:avLst/>
          </a:prstGeom>
          <a:noFill/>
        </p:spPr>
        <p:txBody>
          <a:bodyPr wrap="square" lIns="0" rIns="0" tIns="0" bIns="0" anchor="t">
            <a:spAutoFit/>
          </a:bodyPr>
          <a:lstStyle/>
          <a:p>
            <a:pPr algn="l"/>
            <a:r>
              <a:rPr sz="1200" b="0">
                <a:solidFill>
                  <a:srgbClr val="1A1628"/>
                </a:solidFill>
                <a:latin typeface="Calibri"/>
              </a:rPr>
              <a:t>The income/expense framing is the same one you used to balance your monthly budget. The loan math comes straight from Lesson 2's amortization formula plus T3 DQ 1's compound-interest mechanics. The APA work seeds the references list you'll submit with MA2. Doing this DQ well makes MA2 substantially faster.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3 · DQ 2</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Written DQ - career income, subsidized vs. unsubsidized loans, three APA sources</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T3 DQ 2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3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02 — THE MATH BEHIND IT</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The loan math you'll defend.</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Subsidized vs. unsubsidized on a $50K, 8%, 4-year-school example.</a:t>
            </a:r>
          </a:p>
        </p:txBody>
      </p:sp>
      <p:sp>
        <p:nvSpPr>
          <p:cNvPr id="13" name="Rounded Rectangle 12"/>
          <p:cNvSpPr/>
          <p:nvPr/>
        </p:nvSpPr>
        <p:spPr>
          <a:xfrm>
            <a:off x="640080" y="2926080"/>
            <a:ext cx="5486400" cy="1188720"/>
          </a:xfrm>
          <a:prstGeom prst="roundRect">
            <a:avLst>
              <a:gd name="adj" fmla="val 5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22960" y="3154680"/>
            <a:ext cx="5120640" cy="457200"/>
          </a:xfrm>
          <a:prstGeom prst="rect">
            <a:avLst/>
          </a:prstGeom>
          <a:noFill/>
        </p:spPr>
        <p:txBody>
          <a:bodyPr wrap="square" lIns="0" rIns="0" tIns="0" bIns="0" anchor="ctr">
            <a:spAutoFit/>
          </a:bodyPr>
          <a:lstStyle/>
          <a:p>
            <a:pPr algn="ctr"/>
            <a:r>
              <a:rPr sz="2200" b="1">
                <a:solidFill>
                  <a:srgbClr val="2E1257"/>
                </a:solidFill>
                <a:latin typeface="Consolas"/>
              </a:rPr>
              <a:t>Subsidized balance at graduation = $50,000</a:t>
            </a:r>
          </a:p>
        </p:txBody>
      </p:sp>
      <p:sp>
        <p:nvSpPr>
          <p:cNvPr id="15" name="TextBox 14"/>
          <p:cNvSpPr txBox="1"/>
          <p:nvPr/>
        </p:nvSpPr>
        <p:spPr>
          <a:xfrm>
            <a:off x="822960" y="3703320"/>
            <a:ext cx="5120640" cy="320040"/>
          </a:xfrm>
          <a:prstGeom prst="rect">
            <a:avLst/>
          </a:prstGeom>
          <a:noFill/>
        </p:spPr>
        <p:txBody>
          <a:bodyPr wrap="square" lIns="0" rIns="0" tIns="0" bIns="0" anchor="t">
            <a:spAutoFit/>
          </a:bodyPr>
          <a:lstStyle/>
          <a:p>
            <a:pPr algn="ctr"/>
            <a:r>
              <a:rPr sz="1100" b="0">
                <a:solidFill>
                  <a:srgbClr val="6B6878"/>
                </a:solidFill>
                <a:latin typeface="Calibri"/>
              </a:rPr>
              <a:t>Government pays the interest while you're in school - balance stays flat.</a:t>
            </a:r>
          </a:p>
        </p:txBody>
      </p:sp>
      <p:sp>
        <p:nvSpPr>
          <p:cNvPr id="16" name="Rounded Rectangle 15"/>
          <p:cNvSpPr/>
          <p:nvPr/>
        </p:nvSpPr>
        <p:spPr>
          <a:xfrm>
            <a:off x="6355080" y="2926080"/>
            <a:ext cx="5486400" cy="1188720"/>
          </a:xfrm>
          <a:prstGeom prst="roundRect">
            <a:avLst>
              <a:gd name="adj" fmla="val 5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537960" y="3154680"/>
            <a:ext cx="5120640" cy="457200"/>
          </a:xfrm>
          <a:prstGeom prst="rect">
            <a:avLst/>
          </a:prstGeom>
          <a:noFill/>
        </p:spPr>
        <p:txBody>
          <a:bodyPr wrap="square" lIns="0" rIns="0" tIns="0" bIns="0" anchor="ctr">
            <a:spAutoFit/>
          </a:bodyPr>
          <a:lstStyle/>
          <a:p>
            <a:pPr algn="ctr"/>
            <a:r>
              <a:rPr sz="2200" b="1">
                <a:solidFill>
                  <a:srgbClr val="2E1257"/>
                </a:solidFill>
                <a:latin typeface="Consolas"/>
              </a:rPr>
              <a:t>Unsubsidized balance = 50,000 × (1 + 0.08/12)^(12·4) ≈ $68,800</a:t>
            </a:r>
          </a:p>
        </p:txBody>
      </p:sp>
      <p:sp>
        <p:nvSpPr>
          <p:cNvPr id="18" name="TextBox 17"/>
          <p:cNvSpPr txBox="1"/>
          <p:nvPr/>
        </p:nvSpPr>
        <p:spPr>
          <a:xfrm>
            <a:off x="6537960" y="3703320"/>
            <a:ext cx="5120640" cy="320040"/>
          </a:xfrm>
          <a:prstGeom prst="rect">
            <a:avLst/>
          </a:prstGeom>
          <a:noFill/>
        </p:spPr>
        <p:txBody>
          <a:bodyPr wrap="square" lIns="0" rIns="0" tIns="0" bIns="0" anchor="t">
            <a:spAutoFit/>
          </a:bodyPr>
          <a:lstStyle/>
          <a:p>
            <a:pPr algn="ctr"/>
            <a:r>
              <a:rPr sz="1100" b="0">
                <a:solidFill>
                  <a:srgbClr val="6B6878"/>
                </a:solidFill>
                <a:latin typeface="Calibri"/>
              </a:rPr>
              <a:t>Interest accrues during school - balance is ~38% larger at graduation.</a:t>
            </a:r>
          </a:p>
        </p:txBody>
      </p:sp>
      <p:sp>
        <p:nvSpPr>
          <p:cNvPr id="19" name="TextBox 18"/>
          <p:cNvSpPr txBox="1"/>
          <p:nvPr/>
        </p:nvSpPr>
        <p:spPr>
          <a:xfrm>
            <a:off x="457200" y="4343400"/>
            <a:ext cx="11247120" cy="1097280"/>
          </a:xfrm>
          <a:prstGeom prst="rect">
            <a:avLst/>
          </a:prstGeom>
          <a:noFill/>
        </p:spPr>
        <p:txBody>
          <a:bodyPr wrap="square" lIns="0" rIns="0" tIns="0" bIns="0" anchor="t">
            <a:spAutoFit/>
          </a:bodyPr>
          <a:lstStyle/>
          <a:p>
            <a:pPr algn="l"/>
            <a:r>
              <a:rPr sz="1300" b="0">
                <a:solidFill>
                  <a:srgbClr val="1A1628"/>
                </a:solidFill>
                <a:latin typeface="Calibri"/>
              </a:rPr>
              <a:t>You don't have to perform every calculation in the write-up - the rubric calls computations optional - but quoting one concrete dollar figure (the $194/month gap, or the $23K lifetime cost difference) anchors your argument. Vague claims lose points; sourced numbers anchor them. The Loans · Math concept card on the live page walks the full computation.</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3 · DQ 2</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Written DQ - career income, subsidized vs. unsubsidized loans, three APA sources</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T3 DQ 2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4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03 — HOW IT WORKS IN EXCEL</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How to structure your write-up.</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Three parts, three paragraphs each - flowing prose, no lists.</a:t>
            </a:r>
          </a:p>
        </p:txBody>
      </p:sp>
      <p:sp>
        <p:nvSpPr>
          <p:cNvPr id="13" name="Rounded Rectangle 12"/>
          <p:cNvSpPr/>
          <p:nvPr/>
        </p:nvSpPr>
        <p:spPr>
          <a:xfrm>
            <a:off x="640080" y="2880360"/>
            <a:ext cx="3483864" cy="219456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914400" y="3063240"/>
            <a:ext cx="2935224" cy="274320"/>
          </a:xfrm>
          <a:prstGeom prst="rect">
            <a:avLst/>
          </a:prstGeom>
          <a:noFill/>
        </p:spPr>
        <p:txBody>
          <a:bodyPr wrap="square" lIns="0" rIns="0" tIns="0" bIns="0" anchor="t">
            <a:spAutoFit/>
          </a:bodyPr>
          <a:lstStyle/>
          <a:p>
            <a:pPr algn="l"/>
            <a:r>
              <a:rPr sz="1050" b="1">
                <a:solidFill>
                  <a:srgbClr val="522398"/>
                </a:solidFill>
                <a:latin typeface="Calibri"/>
              </a:rPr>
              <a:t>§1 · INCOME</a:t>
            </a:r>
          </a:p>
        </p:txBody>
      </p:sp>
      <p:sp>
        <p:nvSpPr>
          <p:cNvPr id="15" name="TextBox 14"/>
          <p:cNvSpPr txBox="1"/>
          <p:nvPr/>
        </p:nvSpPr>
        <p:spPr>
          <a:xfrm>
            <a:off x="914400" y="3355848"/>
            <a:ext cx="2935224" cy="502920"/>
          </a:xfrm>
          <a:prstGeom prst="rect">
            <a:avLst/>
          </a:prstGeom>
          <a:noFill/>
        </p:spPr>
        <p:txBody>
          <a:bodyPr wrap="square" lIns="0" rIns="0" tIns="0" bIns="0" anchor="t">
            <a:spAutoFit/>
          </a:bodyPr>
          <a:lstStyle/>
          <a:p>
            <a:pPr algn="l"/>
            <a:r>
              <a:rPr sz="1550" b="1">
                <a:solidFill>
                  <a:srgbClr val="2E1257"/>
                </a:solidFill>
                <a:latin typeface="Calibri"/>
              </a:rPr>
              <a:t>Career, salary, expenses.</a:t>
            </a:r>
          </a:p>
        </p:txBody>
      </p:sp>
      <p:sp>
        <p:nvSpPr>
          <p:cNvPr id="16" name="TextBox 15"/>
          <p:cNvSpPr txBox="1"/>
          <p:nvPr/>
        </p:nvSpPr>
        <p:spPr>
          <a:xfrm>
            <a:off x="914400" y="3840480"/>
            <a:ext cx="2935224" cy="1097280"/>
          </a:xfrm>
          <a:prstGeom prst="rect">
            <a:avLst/>
          </a:prstGeom>
          <a:noFill/>
        </p:spPr>
        <p:txBody>
          <a:bodyPr wrap="square" lIns="0" rIns="0" tIns="0" bIns="0" anchor="t">
            <a:spAutoFit/>
          </a:bodyPr>
          <a:lstStyle/>
          <a:p>
            <a:pPr algn="l"/>
            <a:r>
              <a:rPr sz="1150" b="0">
                <a:solidFill>
                  <a:srgbClr val="1A1628"/>
                </a:solidFill>
                <a:latin typeface="Calibri"/>
              </a:rPr>
              <a:t>Name a career your major leads to. Pull gross salary from the BLS Occupational Outlook Handbook. Estimate take-home after taxes (~70% of gross is a reasonable rule of thumb). Sum realistic monthly expenses. Close the paragraph by saying whether the math works.</a:t>
            </a:r>
          </a:p>
        </p:txBody>
      </p:sp>
      <p:sp>
        <p:nvSpPr>
          <p:cNvPr id="17" name="Rounded Rectangle 16"/>
          <p:cNvSpPr/>
          <p:nvPr/>
        </p:nvSpPr>
        <p:spPr>
          <a:xfrm>
            <a:off x="4352544" y="2880360"/>
            <a:ext cx="3483864" cy="219456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626864" y="3063240"/>
            <a:ext cx="2935224" cy="274320"/>
          </a:xfrm>
          <a:prstGeom prst="rect">
            <a:avLst/>
          </a:prstGeom>
          <a:noFill/>
        </p:spPr>
        <p:txBody>
          <a:bodyPr wrap="square" lIns="0" rIns="0" tIns="0" bIns="0" anchor="t">
            <a:spAutoFit/>
          </a:bodyPr>
          <a:lstStyle/>
          <a:p>
            <a:pPr algn="l"/>
            <a:r>
              <a:rPr sz="1050" b="1">
                <a:solidFill>
                  <a:srgbClr val="522398"/>
                </a:solidFill>
                <a:latin typeface="Calibri"/>
              </a:rPr>
              <a:t>§2 · LOANS</a:t>
            </a:r>
          </a:p>
        </p:txBody>
      </p:sp>
      <p:sp>
        <p:nvSpPr>
          <p:cNvPr id="19" name="TextBox 18"/>
          <p:cNvSpPr txBox="1"/>
          <p:nvPr/>
        </p:nvSpPr>
        <p:spPr>
          <a:xfrm>
            <a:off x="4626864" y="3355848"/>
            <a:ext cx="2935224" cy="502920"/>
          </a:xfrm>
          <a:prstGeom prst="rect">
            <a:avLst/>
          </a:prstGeom>
          <a:noFill/>
        </p:spPr>
        <p:txBody>
          <a:bodyPr wrap="square" lIns="0" rIns="0" tIns="0" bIns="0" anchor="t">
            <a:spAutoFit/>
          </a:bodyPr>
          <a:lstStyle/>
          <a:p>
            <a:pPr algn="l"/>
            <a:r>
              <a:rPr sz="1550" b="1">
                <a:solidFill>
                  <a:srgbClr val="2E1257"/>
                </a:solidFill>
                <a:latin typeface="Calibri"/>
              </a:rPr>
              <a:t>Subsidized vs. unsubsidized.</a:t>
            </a:r>
          </a:p>
        </p:txBody>
      </p:sp>
      <p:sp>
        <p:nvSpPr>
          <p:cNvPr id="20" name="TextBox 19"/>
          <p:cNvSpPr txBox="1"/>
          <p:nvPr/>
        </p:nvSpPr>
        <p:spPr>
          <a:xfrm>
            <a:off x="4626864" y="3840480"/>
            <a:ext cx="2935224" cy="1097280"/>
          </a:xfrm>
          <a:prstGeom prst="rect">
            <a:avLst/>
          </a:prstGeom>
          <a:noFill/>
        </p:spPr>
        <p:txBody>
          <a:bodyPr wrap="square" lIns="0" rIns="0" tIns="0" bIns="0" anchor="t">
            <a:spAutoFit/>
          </a:bodyPr>
          <a:lstStyle/>
          <a:p>
            <a:pPr algn="l"/>
            <a:r>
              <a:rPr sz="1150" b="0">
                <a:solidFill>
                  <a:srgbClr val="1A1628"/>
                </a:solidFill>
                <a:latin typeface="Calibri"/>
              </a:rPr>
              <a:t>Explain why a subsidized loan's monthly payment is always lower than an unsubsidized loan's - interest accrual during school. Calculations are optional but rewarded. Quote one concrete number (the $194/month gap or $23K lifetime cost difference) to anchor the argument.</a:t>
            </a:r>
          </a:p>
        </p:txBody>
      </p:sp>
      <p:sp>
        <p:nvSpPr>
          <p:cNvPr id="21" name="Rounded Rectangle 20"/>
          <p:cNvSpPr/>
          <p:nvPr/>
        </p:nvSpPr>
        <p:spPr>
          <a:xfrm>
            <a:off x="8065008" y="2880360"/>
            <a:ext cx="3483864" cy="219456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8339328" y="3063240"/>
            <a:ext cx="2935224" cy="274320"/>
          </a:xfrm>
          <a:prstGeom prst="rect">
            <a:avLst/>
          </a:prstGeom>
          <a:noFill/>
        </p:spPr>
        <p:txBody>
          <a:bodyPr wrap="square" lIns="0" rIns="0" tIns="0" bIns="0" anchor="t">
            <a:spAutoFit/>
          </a:bodyPr>
          <a:lstStyle/>
          <a:p>
            <a:pPr algn="l"/>
            <a:r>
              <a:rPr sz="1050" b="1">
                <a:solidFill>
                  <a:srgbClr val="522398"/>
                </a:solidFill>
                <a:latin typeface="Calibri"/>
              </a:rPr>
              <a:t>§3 · SOURCES</a:t>
            </a:r>
          </a:p>
        </p:txBody>
      </p:sp>
      <p:sp>
        <p:nvSpPr>
          <p:cNvPr id="23" name="TextBox 22"/>
          <p:cNvSpPr txBox="1"/>
          <p:nvPr/>
        </p:nvSpPr>
        <p:spPr>
          <a:xfrm>
            <a:off x="8339328" y="3355848"/>
            <a:ext cx="2935224" cy="502920"/>
          </a:xfrm>
          <a:prstGeom prst="rect">
            <a:avLst/>
          </a:prstGeom>
          <a:noFill/>
        </p:spPr>
        <p:txBody>
          <a:bodyPr wrap="square" lIns="0" rIns="0" tIns="0" bIns="0" anchor="t">
            <a:spAutoFit/>
          </a:bodyPr>
          <a:lstStyle/>
          <a:p>
            <a:pPr algn="l"/>
            <a:r>
              <a:rPr sz="1550" b="1">
                <a:solidFill>
                  <a:srgbClr val="2E1257"/>
                </a:solidFill>
                <a:latin typeface="Calibri"/>
              </a:rPr>
              <a:t>Three academic sources, in APA 7.</a:t>
            </a:r>
          </a:p>
        </p:txBody>
      </p:sp>
      <p:sp>
        <p:nvSpPr>
          <p:cNvPr id="24" name="TextBox 23"/>
          <p:cNvSpPr txBox="1"/>
          <p:nvPr/>
        </p:nvSpPr>
        <p:spPr>
          <a:xfrm>
            <a:off x="8339328" y="3840480"/>
            <a:ext cx="2935224" cy="1097280"/>
          </a:xfrm>
          <a:prstGeom prst="rect">
            <a:avLst/>
          </a:prstGeom>
          <a:noFill/>
        </p:spPr>
        <p:txBody>
          <a:bodyPr wrap="square" lIns="0" rIns="0" tIns="0" bIns="0" anchor="t">
            <a:spAutoFit/>
          </a:bodyPr>
          <a:lstStyle/>
          <a:p>
            <a:pPr algn="l"/>
            <a:r>
              <a:rPr sz="1150" b="0">
                <a:solidFill>
                  <a:srgbClr val="1A1628"/>
                </a:solidFill>
                <a:latin typeface="Calibri"/>
              </a:rPr>
              <a:t>Find three peer-reviewed journal articles, academic books, or government / Federal Reserve publications on debt's impact on personal spending or the global economy. Cite all three in APA 7. Blog posts and news columns don't count, even if they cite academic work.</a:t>
            </a:r>
          </a:p>
        </p:txBody>
      </p:sp>
      <p:sp>
        <p:nvSpPr>
          <p:cNvPr id="25" name="TextBox 24"/>
          <p:cNvSpPr txBox="1"/>
          <p:nvPr/>
        </p:nvSpPr>
        <p:spPr>
          <a:xfrm>
            <a:off x="640080" y="5166360"/>
            <a:ext cx="10908792" cy="365760"/>
          </a:xfrm>
          <a:prstGeom prst="rect">
            <a:avLst/>
          </a:prstGeom>
          <a:noFill/>
        </p:spPr>
        <p:txBody>
          <a:bodyPr wrap="square" lIns="0" rIns="0" tIns="0" bIns="0" anchor="t">
            <a:spAutoFit/>
          </a:bodyPr>
          <a:lstStyle/>
          <a:p>
            <a:pPr algn="l"/>
            <a:r>
              <a:rPr sz="1050" b="0">
                <a:solidFill>
                  <a:srgbClr val="6B6878"/>
                </a:solidFill>
                <a:latin typeface="Calibri"/>
              </a:rPr>
              <a:t>Your final submission goes on the MA2 write-up template (not on this page) - you complete only the three highlighted sections for this DQ. Each section is written prose, not bullet points. The prompt says explicitly: in well-written paragraphs, not in lists. The MA2 rubric scores cohesion separately.</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3 · DQ 2</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Written DQ - career income, subsidized vs. unsubsidized loans, three APA sources</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T3 DQ 2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5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04 — A WORKED EXAMPLE</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Four moves, written once.</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Pick the career · estimate the math · find the sources · format the cite.</a:t>
            </a:r>
          </a:p>
        </p:txBody>
      </p:sp>
      <p:sp>
        <p:nvSpPr>
          <p:cNvPr id="13" name="Oval 12"/>
          <p:cNvSpPr/>
          <p:nvPr/>
        </p:nvSpPr>
        <p:spPr>
          <a:xfrm>
            <a:off x="594360" y="310896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1</a:t>
            </a:r>
          </a:p>
        </p:txBody>
      </p:sp>
      <p:sp>
        <p:nvSpPr>
          <p:cNvPr id="14" name="TextBox 13"/>
          <p:cNvSpPr txBox="1"/>
          <p:nvPr/>
        </p:nvSpPr>
        <p:spPr>
          <a:xfrm>
            <a:off x="1143000" y="3090672"/>
            <a:ext cx="4937760" cy="320040"/>
          </a:xfrm>
          <a:prstGeom prst="rect">
            <a:avLst/>
          </a:prstGeom>
          <a:noFill/>
        </p:spPr>
        <p:txBody>
          <a:bodyPr wrap="square" lIns="0" rIns="0" tIns="0" bIns="0" anchor="t">
            <a:spAutoFit/>
          </a:bodyPr>
          <a:lstStyle/>
          <a:p>
            <a:pPr algn="l"/>
            <a:r>
              <a:rPr sz="1400" b="1">
                <a:solidFill>
                  <a:srgbClr val="2E1257"/>
                </a:solidFill>
                <a:latin typeface="Calibri"/>
              </a:rPr>
              <a:t>Pick a career your major points at.</a:t>
            </a:r>
          </a:p>
        </p:txBody>
      </p:sp>
      <p:sp>
        <p:nvSpPr>
          <p:cNvPr id="15" name="TextBox 14"/>
          <p:cNvSpPr txBox="1"/>
          <p:nvPr/>
        </p:nvSpPr>
        <p:spPr>
          <a:xfrm>
            <a:off x="1143000" y="3401568"/>
            <a:ext cx="4937760" cy="1371600"/>
          </a:xfrm>
          <a:prstGeom prst="rect">
            <a:avLst/>
          </a:prstGeom>
          <a:noFill/>
        </p:spPr>
        <p:txBody>
          <a:bodyPr wrap="square" lIns="0" rIns="0" tIns="0" bIns="0" anchor="t">
            <a:spAutoFit/>
          </a:bodyPr>
          <a:lstStyle/>
          <a:p>
            <a:pPr algn="l"/>
            <a:r>
              <a:rPr sz="1150" b="0">
                <a:solidFill>
                  <a:srgbClr val="6B6878"/>
                </a:solidFill>
                <a:latin typeface="Calibri"/>
              </a:rPr>
              <a:t>Search the BLS Occupational Outlook Handbook (bls.gov/ooh) for the job title. Copy the median salary, the projected growth, and the typical entry-level requirements. That is your anchor number for the income paragraph.</a:t>
            </a:r>
          </a:p>
        </p:txBody>
      </p:sp>
      <p:sp>
        <p:nvSpPr>
          <p:cNvPr id="16" name="Oval 15"/>
          <p:cNvSpPr/>
          <p:nvPr/>
        </p:nvSpPr>
        <p:spPr>
          <a:xfrm>
            <a:off x="6446520" y="310896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2</a:t>
            </a:r>
          </a:p>
        </p:txBody>
      </p:sp>
      <p:sp>
        <p:nvSpPr>
          <p:cNvPr id="17" name="TextBox 16"/>
          <p:cNvSpPr txBox="1"/>
          <p:nvPr/>
        </p:nvSpPr>
        <p:spPr>
          <a:xfrm>
            <a:off x="6995160" y="3090672"/>
            <a:ext cx="4937760" cy="320040"/>
          </a:xfrm>
          <a:prstGeom prst="rect">
            <a:avLst/>
          </a:prstGeom>
          <a:noFill/>
        </p:spPr>
        <p:txBody>
          <a:bodyPr wrap="square" lIns="0" rIns="0" tIns="0" bIns="0" anchor="t">
            <a:spAutoFit/>
          </a:bodyPr>
          <a:lstStyle/>
          <a:p>
            <a:pPr algn="l"/>
            <a:r>
              <a:rPr sz="1400" b="1">
                <a:solidFill>
                  <a:srgbClr val="2E1257"/>
                </a:solidFill>
                <a:latin typeface="Calibri"/>
              </a:rPr>
              <a:t>Walk the subsidized vs. unsubsidized math.</a:t>
            </a:r>
          </a:p>
        </p:txBody>
      </p:sp>
      <p:sp>
        <p:nvSpPr>
          <p:cNvPr id="18" name="TextBox 17"/>
          <p:cNvSpPr txBox="1"/>
          <p:nvPr/>
        </p:nvSpPr>
        <p:spPr>
          <a:xfrm>
            <a:off x="6995160" y="3401568"/>
            <a:ext cx="4937760" cy="1371600"/>
          </a:xfrm>
          <a:prstGeom prst="rect">
            <a:avLst/>
          </a:prstGeom>
          <a:noFill/>
        </p:spPr>
        <p:txBody>
          <a:bodyPr wrap="square" lIns="0" rIns="0" tIns="0" bIns="0" anchor="t">
            <a:spAutoFit/>
          </a:bodyPr>
          <a:lstStyle/>
          <a:p>
            <a:pPr algn="l"/>
            <a:r>
              <a:rPr sz="1150" b="0">
                <a:solidFill>
                  <a:srgbClr val="6B6878"/>
                </a:solidFill>
                <a:latin typeface="Calibri"/>
              </a:rPr>
              <a:t>Use the $50K at 8% APR over 4 years of school example. Compute the unsubsidized balance at graduation (compound the interest). Plug each balance into L2's amortization formula. Quote one dollar figure - the monthly gap or the lifetime cost - in your paragraph.</a:t>
            </a:r>
          </a:p>
        </p:txBody>
      </p:sp>
      <p:sp>
        <p:nvSpPr>
          <p:cNvPr id="19" name="Oval 18"/>
          <p:cNvSpPr/>
          <p:nvPr/>
        </p:nvSpPr>
        <p:spPr>
          <a:xfrm>
            <a:off x="594360" y="466344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3</a:t>
            </a:r>
          </a:p>
        </p:txBody>
      </p:sp>
      <p:sp>
        <p:nvSpPr>
          <p:cNvPr id="20" name="TextBox 19"/>
          <p:cNvSpPr txBox="1"/>
          <p:nvPr/>
        </p:nvSpPr>
        <p:spPr>
          <a:xfrm>
            <a:off x="1143000" y="4645152"/>
            <a:ext cx="4937760" cy="320040"/>
          </a:xfrm>
          <a:prstGeom prst="rect">
            <a:avLst/>
          </a:prstGeom>
          <a:noFill/>
        </p:spPr>
        <p:txBody>
          <a:bodyPr wrap="square" lIns="0" rIns="0" tIns="0" bIns="0" anchor="t">
            <a:spAutoFit/>
          </a:bodyPr>
          <a:lstStyle/>
          <a:p>
            <a:pPr algn="l"/>
            <a:r>
              <a:rPr sz="1400" b="1">
                <a:solidFill>
                  <a:srgbClr val="2E1257"/>
                </a:solidFill>
                <a:latin typeface="Calibri"/>
              </a:rPr>
              <a:t>Search GCU Library for academic sources.</a:t>
            </a:r>
          </a:p>
        </p:txBody>
      </p:sp>
      <p:sp>
        <p:nvSpPr>
          <p:cNvPr id="21" name="TextBox 20"/>
          <p:cNvSpPr txBox="1"/>
          <p:nvPr/>
        </p:nvSpPr>
        <p:spPr>
          <a:xfrm>
            <a:off x="1143000" y="4956048"/>
            <a:ext cx="4937760" cy="1371600"/>
          </a:xfrm>
          <a:prstGeom prst="rect">
            <a:avLst/>
          </a:prstGeom>
          <a:noFill/>
        </p:spPr>
        <p:txBody>
          <a:bodyPr wrap="square" lIns="0" rIns="0" tIns="0" bIns="0" anchor="t">
            <a:spAutoFit/>
          </a:bodyPr>
          <a:lstStyle/>
          <a:p>
            <a:pPr algn="l"/>
            <a:r>
              <a:rPr sz="1150" b="0">
                <a:solidFill>
                  <a:srgbClr val="6B6878"/>
                </a:solidFill>
                <a:latin typeface="Calibri"/>
              </a:rPr>
              <a:t>GCU's library portal filters to peer-reviewed automatically. Search debt + personal spending, or student loans + economic mobility. Pick three that are recent (post-2015) and academic - not news, not blog. Save the full citation info.</a:t>
            </a:r>
          </a:p>
        </p:txBody>
      </p:sp>
      <p:sp>
        <p:nvSpPr>
          <p:cNvPr id="22" name="Oval 21"/>
          <p:cNvSpPr/>
          <p:nvPr/>
        </p:nvSpPr>
        <p:spPr>
          <a:xfrm>
            <a:off x="6446520" y="466344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4</a:t>
            </a:r>
          </a:p>
        </p:txBody>
      </p:sp>
      <p:sp>
        <p:nvSpPr>
          <p:cNvPr id="23" name="TextBox 22"/>
          <p:cNvSpPr txBox="1"/>
          <p:nvPr/>
        </p:nvSpPr>
        <p:spPr>
          <a:xfrm>
            <a:off x="6995160" y="4645152"/>
            <a:ext cx="4937760" cy="320040"/>
          </a:xfrm>
          <a:prstGeom prst="rect">
            <a:avLst/>
          </a:prstGeom>
          <a:noFill/>
        </p:spPr>
        <p:txBody>
          <a:bodyPr wrap="square" lIns="0" rIns="0" tIns="0" bIns="0" anchor="t">
            <a:spAutoFit/>
          </a:bodyPr>
          <a:lstStyle/>
          <a:p>
            <a:pPr algn="l"/>
            <a:r>
              <a:rPr sz="1400" b="1">
                <a:solidFill>
                  <a:srgbClr val="2E1257"/>
                </a:solidFill>
                <a:latin typeface="Calibri"/>
              </a:rPr>
              <a:t>Format the references in APA 7.</a:t>
            </a:r>
          </a:p>
        </p:txBody>
      </p:sp>
      <p:sp>
        <p:nvSpPr>
          <p:cNvPr id="24" name="TextBox 23"/>
          <p:cNvSpPr txBox="1"/>
          <p:nvPr/>
        </p:nvSpPr>
        <p:spPr>
          <a:xfrm>
            <a:off x="6995160" y="4956048"/>
            <a:ext cx="4937760" cy="1371600"/>
          </a:xfrm>
          <a:prstGeom prst="rect">
            <a:avLst/>
          </a:prstGeom>
          <a:noFill/>
        </p:spPr>
        <p:txBody>
          <a:bodyPr wrap="square" lIns="0" rIns="0" tIns="0" bIns="0" anchor="t">
            <a:spAutoFit/>
          </a:bodyPr>
          <a:lstStyle/>
          <a:p>
            <a:pPr algn="l"/>
            <a:r>
              <a:rPr sz="1150" b="0">
                <a:solidFill>
                  <a:srgbClr val="6B6878"/>
                </a:solidFill>
                <a:latin typeface="Calibri"/>
              </a:rPr>
              <a:t>Author, A. A. (Year). Title of article. Journal Name, vol(issue), pages. https://doi.org/... Hanging indent on each entry. The APA card on the live page shows the three forms (journal, book, government report) side by side.</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3 · DQ 2</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Written DQ - career income, subsidized vs. unsubsidized loans, three APA sources</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T3 DQ 2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6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05 — COMMON SLIPS</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Four slips this DQ punishes.</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All four show up in office hours every term.</a:t>
            </a:r>
          </a:p>
        </p:txBody>
      </p:sp>
      <p:sp>
        <p:nvSpPr>
          <p:cNvPr id="13" name="Rounded Rectangle 12"/>
          <p:cNvSpPr/>
          <p:nvPr/>
        </p:nvSpPr>
        <p:spPr>
          <a:xfrm>
            <a:off x="594360" y="310896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22960" y="3273552"/>
            <a:ext cx="5074920" cy="274320"/>
          </a:xfrm>
          <a:prstGeom prst="rect">
            <a:avLst/>
          </a:prstGeom>
          <a:noFill/>
        </p:spPr>
        <p:txBody>
          <a:bodyPr wrap="square" lIns="0" rIns="0" tIns="0" bIns="0" anchor="t">
            <a:spAutoFit/>
          </a:bodyPr>
          <a:lstStyle/>
          <a:p>
            <a:pPr algn="l"/>
            <a:r>
              <a:rPr sz="1000" b="1">
                <a:solidFill>
                  <a:srgbClr val="C2546E"/>
                </a:solidFill>
                <a:latin typeface="Calibri"/>
              </a:rPr>
              <a:t>▸ WROTE BULLET POINTS INSTEAD OF PARAGRAPHS.</a:t>
            </a:r>
          </a:p>
        </p:txBody>
      </p:sp>
      <p:sp>
        <p:nvSpPr>
          <p:cNvPr id="15" name="TextBox 14"/>
          <p:cNvSpPr txBox="1"/>
          <p:nvPr/>
        </p:nvSpPr>
        <p:spPr>
          <a:xfrm>
            <a:off x="822960" y="3584448"/>
            <a:ext cx="5074920" cy="685800"/>
          </a:xfrm>
          <a:prstGeom prst="rect">
            <a:avLst/>
          </a:prstGeom>
          <a:noFill/>
        </p:spPr>
        <p:txBody>
          <a:bodyPr wrap="square" lIns="0" rIns="0" tIns="0" bIns="0" anchor="t">
            <a:spAutoFit/>
          </a:bodyPr>
          <a:lstStyle/>
          <a:p>
            <a:pPr algn="l"/>
            <a:r>
              <a:rPr sz="1100" b="0">
                <a:solidFill>
                  <a:srgbClr val="1A1628"/>
                </a:solidFill>
                <a:latin typeface="Calibri"/>
              </a:rPr>
              <a:t>The prompt says explicitly: in well-written paragraphs, not in lists. The MA2 rubric scores cohesion. Convert every list to a flowing paragraph before submitting.</a:t>
            </a:r>
          </a:p>
        </p:txBody>
      </p:sp>
      <p:sp>
        <p:nvSpPr>
          <p:cNvPr id="16" name="Rounded Rectangle 15"/>
          <p:cNvSpPr/>
          <p:nvPr/>
        </p:nvSpPr>
        <p:spPr>
          <a:xfrm>
            <a:off x="6355080" y="310896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583680" y="3273552"/>
            <a:ext cx="5074920" cy="274320"/>
          </a:xfrm>
          <a:prstGeom prst="rect">
            <a:avLst/>
          </a:prstGeom>
          <a:noFill/>
        </p:spPr>
        <p:txBody>
          <a:bodyPr wrap="square" lIns="0" rIns="0" tIns="0" bIns="0" anchor="t">
            <a:spAutoFit/>
          </a:bodyPr>
          <a:lstStyle/>
          <a:p>
            <a:pPr algn="l"/>
            <a:r>
              <a:rPr sz="1000" b="1">
                <a:solidFill>
                  <a:srgbClr val="C2546E"/>
                </a:solidFill>
                <a:latin typeface="Calibri"/>
              </a:rPr>
              <a:t>▸ PASTED AI OUTPUT AS THE RESPONSE.</a:t>
            </a:r>
          </a:p>
        </p:txBody>
      </p:sp>
      <p:sp>
        <p:nvSpPr>
          <p:cNvPr id="18" name="TextBox 17"/>
          <p:cNvSpPr txBox="1"/>
          <p:nvPr/>
        </p:nvSpPr>
        <p:spPr>
          <a:xfrm>
            <a:off x="6583680" y="3584448"/>
            <a:ext cx="5074920" cy="685800"/>
          </a:xfrm>
          <a:prstGeom prst="rect">
            <a:avLst/>
          </a:prstGeom>
          <a:noFill/>
        </p:spPr>
        <p:txBody>
          <a:bodyPr wrap="square" lIns="0" rIns="0" tIns="0" bIns="0" anchor="t">
            <a:spAutoFit/>
          </a:bodyPr>
          <a:lstStyle/>
          <a:p>
            <a:pPr algn="l"/>
            <a:r>
              <a:rPr sz="1100" b="0">
                <a:solidFill>
                  <a:srgbClr val="1A1628"/>
                </a:solidFill>
                <a:latin typeface="Calibri"/>
              </a:rPr>
              <a:t>Don't. The instructor can tell, the integrity policy is strict, and the work this DQ asks for is short enough to do honestly. Use AI for brainstorming or outlining - not for the final words.</a:t>
            </a:r>
          </a:p>
        </p:txBody>
      </p:sp>
      <p:sp>
        <p:nvSpPr>
          <p:cNvPr id="19" name="Rounded Rectangle 18"/>
          <p:cNvSpPr/>
          <p:nvPr/>
        </p:nvSpPr>
        <p:spPr>
          <a:xfrm>
            <a:off x="594360" y="452628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22960" y="4690872"/>
            <a:ext cx="5074920" cy="274320"/>
          </a:xfrm>
          <a:prstGeom prst="rect">
            <a:avLst/>
          </a:prstGeom>
          <a:noFill/>
        </p:spPr>
        <p:txBody>
          <a:bodyPr wrap="square" lIns="0" rIns="0" tIns="0" bIns="0" anchor="t">
            <a:spAutoFit/>
          </a:bodyPr>
          <a:lstStyle/>
          <a:p>
            <a:pPr algn="l"/>
            <a:r>
              <a:rPr sz="1000" b="1">
                <a:solidFill>
                  <a:srgbClr val="C2546E"/>
                </a:solidFill>
                <a:latin typeface="Calibri"/>
              </a:rPr>
              <a:t>▸ SALARY OR EXPENSE NUMBERS WITH NO SOURCE.</a:t>
            </a:r>
          </a:p>
        </p:txBody>
      </p:sp>
      <p:sp>
        <p:nvSpPr>
          <p:cNvPr id="21" name="TextBox 20"/>
          <p:cNvSpPr txBox="1"/>
          <p:nvPr/>
        </p:nvSpPr>
        <p:spPr>
          <a:xfrm>
            <a:off x="822960" y="5001768"/>
            <a:ext cx="5074920" cy="685800"/>
          </a:xfrm>
          <a:prstGeom prst="rect">
            <a:avLst/>
          </a:prstGeom>
          <a:noFill/>
        </p:spPr>
        <p:txBody>
          <a:bodyPr wrap="square" lIns="0" rIns="0" tIns="0" bIns="0" anchor="t">
            <a:spAutoFit/>
          </a:bodyPr>
          <a:lstStyle/>
          <a:p>
            <a:pPr algn="l"/>
            <a:r>
              <a:rPr sz="1100" b="0">
                <a:solidFill>
                  <a:srgbClr val="1A1628"/>
                </a:solidFill>
                <a:latin typeface="Calibri"/>
              </a:rPr>
              <a:t>Anchor your income figure to BLS data or another credible source. Vague "average salary" numbers are easy to challenge; cited numbers anchor the math.</a:t>
            </a:r>
          </a:p>
        </p:txBody>
      </p:sp>
      <p:sp>
        <p:nvSpPr>
          <p:cNvPr id="22" name="Rounded Rectangle 21"/>
          <p:cNvSpPr/>
          <p:nvPr/>
        </p:nvSpPr>
        <p:spPr>
          <a:xfrm>
            <a:off x="6355080" y="452628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583680" y="4690872"/>
            <a:ext cx="5074920" cy="274320"/>
          </a:xfrm>
          <a:prstGeom prst="rect">
            <a:avLst/>
          </a:prstGeom>
          <a:noFill/>
        </p:spPr>
        <p:txBody>
          <a:bodyPr wrap="square" lIns="0" rIns="0" tIns="0" bIns="0" anchor="t">
            <a:spAutoFit/>
          </a:bodyPr>
          <a:lstStyle/>
          <a:p>
            <a:pPr algn="l"/>
            <a:r>
              <a:rPr sz="1000" b="1">
                <a:solidFill>
                  <a:srgbClr val="C2546E"/>
                </a:solidFill>
                <a:latin typeface="Calibri"/>
              </a:rPr>
              <a:t>▸ CITED BLOG POSTS OR NEWS ARTICLES AS ACADEMIC SOURCES.</a:t>
            </a:r>
          </a:p>
        </p:txBody>
      </p:sp>
      <p:sp>
        <p:nvSpPr>
          <p:cNvPr id="24" name="TextBox 23"/>
          <p:cNvSpPr txBox="1"/>
          <p:nvPr/>
        </p:nvSpPr>
        <p:spPr>
          <a:xfrm>
            <a:off x="6583680" y="5001768"/>
            <a:ext cx="5074920" cy="685800"/>
          </a:xfrm>
          <a:prstGeom prst="rect">
            <a:avLst/>
          </a:prstGeom>
          <a:noFill/>
        </p:spPr>
        <p:txBody>
          <a:bodyPr wrap="square" lIns="0" rIns="0" tIns="0" bIns="0" anchor="t">
            <a:spAutoFit/>
          </a:bodyPr>
          <a:lstStyle/>
          <a:p>
            <a:pPr algn="l"/>
            <a:r>
              <a:rPr sz="1100" b="0">
                <a:solidFill>
                  <a:srgbClr val="1A1628"/>
                </a:solidFill>
                <a:latin typeface="Calibri"/>
              </a:rPr>
              <a:t>Peer-reviewed journals, established academic books, or government / Federal Reserve publications only. A news column doesn't count, even if it quotes academic research.</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7315200" cy="365760"/>
          </a:xfrm>
          <a:prstGeom prst="rect">
            <a:avLst/>
          </a:prstGeom>
          <a:noFill/>
        </p:spPr>
        <p:txBody>
          <a:bodyPr wrap="square" lIns="0" rIns="0" tIns="0" bIns="0" anchor="t">
            <a:spAutoFit/>
          </a:bodyPr>
          <a:lstStyle/>
          <a:p>
            <a:pPr algn="l"/>
            <a:r>
              <a:rPr sz="1200" b="1">
                <a:solidFill>
                  <a:srgbClr val="C99B2D"/>
                </a:solidFill>
                <a:latin typeface="Calibri"/>
              </a:rPr>
              <a:t>BEFORE YOU POST</a:t>
            </a:r>
          </a:p>
        </p:txBody>
      </p:sp>
      <p:sp>
        <p:nvSpPr>
          <p:cNvPr id="4" name="TextBox 3"/>
          <p:cNvSpPr txBox="1"/>
          <p:nvPr/>
        </p:nvSpPr>
        <p:spPr>
          <a:xfrm>
            <a:off x="640080" y="1188720"/>
            <a:ext cx="10058400" cy="914400"/>
          </a:xfrm>
          <a:prstGeom prst="rect">
            <a:avLst/>
          </a:prstGeom>
          <a:noFill/>
        </p:spPr>
        <p:txBody>
          <a:bodyPr wrap="square" lIns="0" rIns="0" tIns="0" bIns="0" anchor="t">
            <a:spAutoFit/>
          </a:bodyPr>
          <a:lstStyle/>
          <a:p>
            <a:pPr algn="l"/>
            <a:r>
              <a:rPr sz="4000" b="1">
                <a:solidFill>
                  <a:srgbClr val="FFFFFF"/>
                </a:solidFill>
                <a:latin typeface="Calibri"/>
              </a:rPr>
              <a:t>Initial post Fri.</a:t>
            </a:r>
          </a:p>
        </p:txBody>
      </p:sp>
      <p:sp>
        <p:nvSpPr>
          <p:cNvPr id="5" name="TextBox 4"/>
          <p:cNvSpPr txBox="1"/>
          <p:nvPr/>
        </p:nvSpPr>
        <p:spPr>
          <a:xfrm>
            <a:off x="640080" y="2103120"/>
            <a:ext cx="10058400" cy="548640"/>
          </a:xfrm>
          <a:prstGeom prst="rect">
            <a:avLst/>
          </a:prstGeom>
          <a:noFill/>
        </p:spPr>
        <p:txBody>
          <a:bodyPr wrap="square" lIns="0" rIns="0" tIns="0" bIns="0" anchor="t">
            <a:spAutoFit/>
          </a:bodyPr>
          <a:lstStyle/>
          <a:p>
            <a:pPr algn="l"/>
            <a:r>
              <a:rPr sz="1400" b="0">
                <a:solidFill>
                  <a:srgbClr val="CBC4DB"/>
                </a:solidFill>
                <a:latin typeface="Calibri"/>
              </a:rPr>
              <a:t>Two substantive replies by Sunday. The sources matter as much as the prose.</a:t>
            </a:r>
          </a:p>
        </p:txBody>
      </p:sp>
      <p:sp>
        <p:nvSpPr>
          <p:cNvPr id="6" name="Rounded Rectangle 5"/>
          <p:cNvSpPr/>
          <p:nvPr/>
        </p:nvSpPr>
        <p:spPr>
          <a:xfrm>
            <a:off x="640080" y="3108960"/>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40080" y="3090672"/>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8" name="TextBox 7"/>
          <p:cNvSpPr txBox="1"/>
          <p:nvPr/>
        </p:nvSpPr>
        <p:spPr>
          <a:xfrm>
            <a:off x="1051560" y="3108960"/>
            <a:ext cx="10515600" cy="320040"/>
          </a:xfrm>
          <a:prstGeom prst="rect">
            <a:avLst/>
          </a:prstGeom>
          <a:noFill/>
        </p:spPr>
        <p:txBody>
          <a:bodyPr wrap="square" lIns="0" rIns="0" tIns="0" bIns="0" anchor="t">
            <a:spAutoFit/>
          </a:bodyPr>
          <a:lstStyle/>
          <a:p>
            <a:pPr algn="l"/>
            <a:r>
              <a:rPr sz="1400" b="0">
                <a:solidFill>
                  <a:srgbClr val="FFFFFF"/>
                </a:solidFill>
                <a:latin typeface="Calibri"/>
              </a:rPr>
              <a:t>All three sections written as flowing paragraphs, not lists</a:t>
            </a:r>
          </a:p>
        </p:txBody>
      </p:sp>
      <p:sp>
        <p:nvSpPr>
          <p:cNvPr id="9" name="Rounded Rectangle 8"/>
          <p:cNvSpPr/>
          <p:nvPr/>
        </p:nvSpPr>
        <p:spPr>
          <a:xfrm>
            <a:off x="640080" y="3493008"/>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 y="3474720"/>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11" name="TextBox 10"/>
          <p:cNvSpPr txBox="1"/>
          <p:nvPr/>
        </p:nvSpPr>
        <p:spPr>
          <a:xfrm>
            <a:off x="1051560" y="3493008"/>
            <a:ext cx="10515600" cy="320040"/>
          </a:xfrm>
          <a:prstGeom prst="rect">
            <a:avLst/>
          </a:prstGeom>
          <a:noFill/>
        </p:spPr>
        <p:txBody>
          <a:bodyPr wrap="square" lIns="0" rIns="0" tIns="0" bIns="0" anchor="t">
            <a:spAutoFit/>
          </a:bodyPr>
          <a:lstStyle/>
          <a:p>
            <a:pPr algn="l"/>
            <a:r>
              <a:rPr sz="1400" b="0">
                <a:solidFill>
                  <a:srgbClr val="FFFFFF"/>
                </a:solidFill>
                <a:latin typeface="Calibri"/>
              </a:rPr>
              <a:t>Income figure anchored to BLS data with the link or citation</a:t>
            </a:r>
          </a:p>
        </p:txBody>
      </p:sp>
      <p:sp>
        <p:nvSpPr>
          <p:cNvPr id="12" name="Rounded Rectangle 11"/>
          <p:cNvSpPr/>
          <p:nvPr/>
        </p:nvSpPr>
        <p:spPr>
          <a:xfrm>
            <a:off x="640080" y="3877056"/>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0080" y="3858768"/>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14" name="TextBox 13"/>
          <p:cNvSpPr txBox="1"/>
          <p:nvPr/>
        </p:nvSpPr>
        <p:spPr>
          <a:xfrm>
            <a:off x="1051560" y="3877056"/>
            <a:ext cx="10515600" cy="320040"/>
          </a:xfrm>
          <a:prstGeom prst="rect">
            <a:avLst/>
          </a:prstGeom>
          <a:noFill/>
        </p:spPr>
        <p:txBody>
          <a:bodyPr wrap="square" lIns="0" rIns="0" tIns="0" bIns="0" anchor="t">
            <a:spAutoFit/>
          </a:bodyPr>
          <a:lstStyle/>
          <a:p>
            <a:pPr algn="l"/>
            <a:r>
              <a:rPr sz="1400" b="0">
                <a:solidFill>
                  <a:srgbClr val="FFFFFF"/>
                </a:solidFill>
                <a:latin typeface="Calibri"/>
              </a:rPr>
              <a:t>Loan paragraph quotes one concrete dollar figure ($194/month or $23K lifetime)</a:t>
            </a:r>
          </a:p>
        </p:txBody>
      </p:sp>
      <p:sp>
        <p:nvSpPr>
          <p:cNvPr id="15" name="Rounded Rectangle 14"/>
          <p:cNvSpPr/>
          <p:nvPr/>
        </p:nvSpPr>
        <p:spPr>
          <a:xfrm>
            <a:off x="640080" y="4261104"/>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0080" y="4242816"/>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17" name="TextBox 16"/>
          <p:cNvSpPr txBox="1"/>
          <p:nvPr/>
        </p:nvSpPr>
        <p:spPr>
          <a:xfrm>
            <a:off x="1051560" y="4261104"/>
            <a:ext cx="10515600" cy="320040"/>
          </a:xfrm>
          <a:prstGeom prst="rect">
            <a:avLst/>
          </a:prstGeom>
          <a:noFill/>
        </p:spPr>
        <p:txBody>
          <a:bodyPr wrap="square" lIns="0" rIns="0" tIns="0" bIns="0" anchor="t">
            <a:spAutoFit/>
          </a:bodyPr>
          <a:lstStyle/>
          <a:p>
            <a:pPr algn="l"/>
            <a:r>
              <a:rPr sz="1400" b="0">
                <a:solidFill>
                  <a:srgbClr val="FFFFFF"/>
                </a:solidFill>
                <a:latin typeface="Calibri"/>
              </a:rPr>
              <a:t>Three academic sources formatted in APA 7 with hanging indent</a:t>
            </a:r>
          </a:p>
        </p:txBody>
      </p:sp>
      <p:sp>
        <p:nvSpPr>
          <p:cNvPr id="18" name="Rounded Rectangle 17"/>
          <p:cNvSpPr/>
          <p:nvPr/>
        </p:nvSpPr>
        <p:spPr>
          <a:xfrm>
            <a:off x="640080" y="4645152"/>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40080" y="4626864"/>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20" name="TextBox 19"/>
          <p:cNvSpPr txBox="1"/>
          <p:nvPr/>
        </p:nvSpPr>
        <p:spPr>
          <a:xfrm>
            <a:off x="1051560" y="4645152"/>
            <a:ext cx="10515600" cy="320040"/>
          </a:xfrm>
          <a:prstGeom prst="rect">
            <a:avLst/>
          </a:prstGeom>
          <a:noFill/>
        </p:spPr>
        <p:txBody>
          <a:bodyPr wrap="square" lIns="0" rIns="0" tIns="0" bIns="0" anchor="t">
            <a:spAutoFit/>
          </a:bodyPr>
          <a:lstStyle/>
          <a:p>
            <a:pPr algn="l"/>
            <a:r>
              <a:rPr sz="1400" b="0">
                <a:solidFill>
                  <a:srgbClr val="FFFFFF"/>
                </a:solidFill>
                <a:latin typeface="Calibri"/>
              </a:rPr>
              <a:t>Initial post by Friday; two replies by Sunday</a:t>
            </a:r>
          </a:p>
        </p:txBody>
      </p:sp>
      <p:sp>
        <p:nvSpPr>
          <p:cNvPr id="21" name="Rounded Rectangle 20"/>
          <p:cNvSpPr/>
          <p:nvPr/>
        </p:nvSpPr>
        <p:spPr>
          <a:xfrm>
            <a:off x="640080" y="5486400"/>
            <a:ext cx="10911535" cy="7772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914400" y="5577840"/>
            <a:ext cx="10362895" cy="320040"/>
          </a:xfrm>
          <a:prstGeom prst="rect">
            <a:avLst/>
          </a:prstGeom>
          <a:noFill/>
        </p:spPr>
        <p:txBody>
          <a:bodyPr wrap="square" lIns="0" rIns="0" tIns="0" bIns="0" anchor="t">
            <a:spAutoFit/>
          </a:bodyPr>
          <a:lstStyle/>
          <a:p>
            <a:pPr algn="l"/>
            <a:r>
              <a:rPr sz="1000" b="1">
                <a:solidFill>
                  <a:srgbClr val="C99B2D"/>
                </a:solidFill>
                <a:latin typeface="Calibri"/>
              </a:rPr>
              <a:t>STUCK?</a:t>
            </a:r>
          </a:p>
        </p:txBody>
      </p:sp>
      <p:sp>
        <p:nvSpPr>
          <p:cNvPr id="23" name="TextBox 22"/>
          <p:cNvSpPr txBox="1"/>
          <p:nvPr/>
        </p:nvSpPr>
        <p:spPr>
          <a:xfrm>
            <a:off x="914400" y="5815584"/>
            <a:ext cx="10362895" cy="457200"/>
          </a:xfrm>
          <a:prstGeom prst="rect">
            <a:avLst/>
          </a:prstGeom>
          <a:noFill/>
        </p:spPr>
        <p:txBody>
          <a:bodyPr wrap="square" lIns="0" rIns="0" tIns="0" bIns="0" anchor="t">
            <a:spAutoFit/>
          </a:bodyPr>
          <a:lstStyle/>
          <a:p>
            <a:pPr algn="l"/>
            <a:r>
              <a:rPr sz="1200" b="0">
                <a:solidFill>
                  <a:srgbClr val="FFFFFF"/>
                </a:solidFill>
                <a:latin typeface="Calibri"/>
              </a:rPr>
              <a:t>MAT144.com/topics/3/dq/2 has the six teaching panels - including the full subsidized-vs-unsubsidized worked computation and the APA quick reference.</a:t>
            </a:r>
          </a:p>
        </p:txBody>
      </p:sp>
      <p:sp>
        <p:nvSpPr>
          <p:cNvPr id="24" name="TextBox 23"/>
          <p:cNvSpPr txBox="1"/>
          <p:nvPr/>
        </p:nvSpPr>
        <p:spPr>
          <a:xfrm>
            <a:off x="640080" y="6519672"/>
            <a:ext cx="10058400" cy="274320"/>
          </a:xfrm>
          <a:prstGeom prst="rect">
            <a:avLst/>
          </a:prstGeom>
          <a:noFill/>
        </p:spPr>
        <p:txBody>
          <a:bodyPr wrap="square" lIns="0" rIns="0" tIns="0" bIns="0" anchor="t">
            <a:spAutoFit/>
          </a:bodyPr>
          <a:lstStyle/>
          <a:p>
            <a:pPr algn="l"/>
            <a:r>
              <a:rPr sz="1000" b="0">
                <a:solidFill>
                  <a:srgbClr val="A89FC0"/>
                </a:solidFill>
                <a:latin typeface="Calibri"/>
              </a:rPr>
              <a:t>MAT144.com/topics/3/dq/2  ·  Companion teaching panels on the live page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