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10058400" cy="365760"/>
          </a:xfrm>
          <a:prstGeom prst="rect">
            <a:avLst/>
          </a:prstGeom>
          <a:noFill/>
        </p:spPr>
        <p:txBody>
          <a:bodyPr wrap="square" lIns="0" rIns="0" tIns="0" bIns="0" anchor="t">
            <a:spAutoFit/>
          </a:bodyPr>
          <a:lstStyle/>
          <a:p>
            <a:pPr algn="l"/>
            <a:r>
              <a:rPr sz="1200" b="1">
                <a:solidFill>
                  <a:srgbClr val="C99B2D"/>
                </a:solidFill>
                <a:latin typeface="Calibri"/>
              </a:rPr>
              <a:t>MAT-144 · GRAND CANYON UNIVERSITY · DQ REFERENCE</a:t>
            </a:r>
          </a:p>
        </p:txBody>
      </p:sp>
      <p:sp>
        <p:nvSpPr>
          <p:cNvPr id="4" name="TextBox 3"/>
          <p:cNvSpPr txBox="1"/>
          <p:nvPr/>
        </p:nvSpPr>
        <p:spPr>
          <a:xfrm>
            <a:off x="640080" y="1371600"/>
            <a:ext cx="10058400" cy="1280160"/>
          </a:xfrm>
          <a:prstGeom prst="rect">
            <a:avLst/>
          </a:prstGeom>
          <a:noFill/>
        </p:spPr>
        <p:txBody>
          <a:bodyPr wrap="square" lIns="0" rIns="0" tIns="0" bIns="0" anchor="t">
            <a:spAutoFit/>
          </a:bodyPr>
          <a:lstStyle/>
          <a:p>
            <a:pPr algn="l"/>
            <a:r>
              <a:rPr sz="4800" b="1">
                <a:solidFill>
                  <a:srgbClr val="FFFFFF"/>
                </a:solidFill>
                <a:latin typeface="Calibri"/>
              </a:rPr>
              <a:t>Topic 3 · DQ 1</a:t>
            </a:r>
          </a:p>
        </p:txBody>
      </p:sp>
      <p:sp>
        <p:nvSpPr>
          <p:cNvPr id="5" name="TextBox 4"/>
          <p:cNvSpPr txBox="1"/>
          <p:nvPr/>
        </p:nvSpPr>
        <p:spPr>
          <a:xfrm>
            <a:off x="640080" y="2286000"/>
            <a:ext cx="10058400" cy="731520"/>
          </a:xfrm>
          <a:prstGeom prst="rect">
            <a:avLst/>
          </a:prstGeom>
          <a:noFill/>
        </p:spPr>
        <p:txBody>
          <a:bodyPr wrap="square" lIns="0" rIns="0" tIns="0" bIns="0" anchor="t">
            <a:spAutoFit/>
          </a:bodyPr>
          <a:lstStyle/>
          <a:p>
            <a:pPr algn="l"/>
            <a:r>
              <a:rPr sz="2800" b="1">
                <a:solidFill>
                  <a:srgbClr val="7F4FC9"/>
                </a:solidFill>
                <a:latin typeface="Calibri"/>
              </a:rPr>
              <a:t>Plug the formulas in. Watch them work.</a:t>
            </a:r>
          </a:p>
        </p:txBody>
      </p:sp>
      <p:sp>
        <p:nvSpPr>
          <p:cNvPr id="6" name="TextBox 5"/>
          <p:cNvSpPr txBox="1"/>
          <p:nvPr/>
        </p:nvSpPr>
        <p:spPr>
          <a:xfrm>
            <a:off x="640080" y="3108960"/>
            <a:ext cx="10058400" cy="1371600"/>
          </a:xfrm>
          <a:prstGeom prst="rect">
            <a:avLst/>
          </a:prstGeom>
          <a:noFill/>
        </p:spPr>
        <p:txBody>
          <a:bodyPr wrap="square" lIns="0" rIns="0" tIns="0" bIns="0" anchor="t">
            <a:spAutoFit/>
          </a:bodyPr>
          <a:lstStyle/>
          <a:p>
            <a:pPr algn="l"/>
            <a:r>
              <a:rPr sz="1400" b="0">
                <a:solidFill>
                  <a:srgbClr val="CBC4DB"/>
                </a:solidFill>
                <a:latin typeface="Calibri"/>
              </a:rPr>
              <a:t>Four problems on the Financial tab, four future-value formulas. Simple interest, compound interest with frequency, annuity FV, and the reverse - how much do I save each month to hit a target. Inputs are randomized off your name. The instructor explicitly forbids =FV() and =PMT() - you build each formula by hand.</a:t>
            </a:r>
          </a:p>
        </p:txBody>
      </p:sp>
      <p:sp>
        <p:nvSpPr>
          <p:cNvPr id="7" name="Rounded Rectangle 6"/>
          <p:cNvSpPr/>
          <p:nvPr/>
        </p:nvSpPr>
        <p:spPr>
          <a:xfrm>
            <a:off x="64008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POINTS</a:t>
            </a:r>
          </a:p>
        </p:txBody>
      </p:sp>
      <p:sp>
        <p:nvSpPr>
          <p:cNvPr id="9" name="TextBox 8"/>
          <p:cNvSpPr txBox="1"/>
          <p:nvPr/>
        </p:nvSpPr>
        <p:spPr>
          <a:xfrm>
            <a:off x="84124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0" name="TextBox 9"/>
          <p:cNvSpPr txBox="1"/>
          <p:nvPr/>
        </p:nvSpPr>
        <p:spPr>
          <a:xfrm>
            <a:off x="84124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Discussion grade</a:t>
            </a:r>
          </a:p>
        </p:txBody>
      </p:sp>
      <p:sp>
        <p:nvSpPr>
          <p:cNvPr id="11" name="Rounded Rectangle 10"/>
          <p:cNvSpPr/>
          <p:nvPr/>
        </p:nvSpPr>
        <p:spPr>
          <a:xfrm>
            <a:off x="425196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45312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FORMULAS</a:t>
            </a:r>
          </a:p>
        </p:txBody>
      </p:sp>
      <p:sp>
        <p:nvSpPr>
          <p:cNvPr id="13" name="TextBox 12"/>
          <p:cNvSpPr txBox="1"/>
          <p:nvPr/>
        </p:nvSpPr>
        <p:spPr>
          <a:xfrm>
            <a:off x="445312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4</a:t>
            </a:r>
          </a:p>
        </p:txBody>
      </p:sp>
      <p:sp>
        <p:nvSpPr>
          <p:cNvPr id="14" name="TextBox 13"/>
          <p:cNvSpPr txBox="1"/>
          <p:nvPr/>
        </p:nvSpPr>
        <p:spPr>
          <a:xfrm>
            <a:off x="445312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Simple · Compound · Annuity · Reverse</a:t>
            </a:r>
          </a:p>
        </p:txBody>
      </p:sp>
      <p:sp>
        <p:nvSpPr>
          <p:cNvPr id="15" name="Rounded Rectangle 14"/>
          <p:cNvSpPr/>
          <p:nvPr/>
        </p:nvSpPr>
        <p:spPr>
          <a:xfrm>
            <a:off x="786384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6500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INITIAL</a:t>
            </a:r>
          </a:p>
        </p:txBody>
      </p:sp>
      <p:sp>
        <p:nvSpPr>
          <p:cNvPr id="17" name="TextBox 16"/>
          <p:cNvSpPr txBox="1"/>
          <p:nvPr/>
        </p:nvSpPr>
        <p:spPr>
          <a:xfrm>
            <a:off x="806500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Wed</a:t>
            </a:r>
          </a:p>
        </p:txBody>
      </p:sp>
      <p:sp>
        <p:nvSpPr>
          <p:cNvPr id="18" name="TextBox 17"/>
          <p:cNvSpPr txBox="1"/>
          <p:nvPr/>
        </p:nvSpPr>
        <p:spPr>
          <a:xfrm>
            <a:off x="806500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Initial post by Wed · replies by Sun</a:t>
            </a:r>
          </a:p>
        </p:txBody>
      </p:sp>
      <p:sp>
        <p:nvSpPr>
          <p:cNvPr id="19" name="TextBox 18"/>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MAT144.com/topics/3/dq/1  ·  Companion Scribe walkthrough on the live page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Future value formulas - simple, compound, annuity, and solve-for-M</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2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01 — WHY THIS DQ EXISTS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formulas, one keyboard.</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The math from L2, L3, and L5 - now living in cells.</a:t>
            </a:r>
          </a:p>
        </p:txBody>
      </p:sp>
      <p:sp>
        <p:nvSpPr>
          <p:cNvPr id="13" name="TextBox 12"/>
          <p:cNvSpPr txBox="1"/>
          <p:nvPr/>
        </p:nvSpPr>
        <p:spPr>
          <a:xfrm>
            <a:off x="457200" y="3108960"/>
            <a:ext cx="6858000" cy="2423160"/>
          </a:xfrm>
          <a:prstGeom prst="rect">
            <a:avLst/>
          </a:prstGeom>
          <a:noFill/>
        </p:spPr>
        <p:txBody>
          <a:bodyPr wrap="square" lIns="0" rIns="0" tIns="0" bIns="0" anchor="t">
            <a:spAutoFit/>
          </a:bodyPr>
          <a:lstStyle/>
          <a:p>
            <a:pPr algn="l"/>
            <a:r>
              <a:rPr sz="1400" b="0">
                <a:solidFill>
                  <a:srgbClr val="1A1628"/>
                </a:solidFill>
                <a:latin typeface="Calibri"/>
              </a:rPr>
              <a:t>Future value is the same idea everywhere: money today, compounded by a rate, over time. What changes is the shape - one-time deposit vs. a stream of deposits, simple growth vs. compounded n times a year, forward (find FV) vs. reverse (find the monthly payment that lands on FV).
This DQ lines up all four shapes in one worksheet. You type each formula by hand with cell references, watch the answer cell light green, then move to the next problem. The skill isn't memorizing the formulas - it's reading the parentheses, naming what each variable means in this row, and trusting the self-check.</a:t>
            </a:r>
          </a:p>
        </p:txBody>
      </p:sp>
      <p:sp>
        <p:nvSpPr>
          <p:cNvPr id="14" name="Rounded Rectangle 13"/>
          <p:cNvSpPr/>
          <p:nvPr/>
        </p:nvSpPr>
        <p:spPr>
          <a:xfrm>
            <a:off x="7772400" y="3108960"/>
            <a:ext cx="3931920" cy="2423160"/>
          </a:xfrm>
          <a:prstGeom prst="roundRect">
            <a:avLst>
              <a:gd name="adj" fmla="val 60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01000" y="3273552"/>
            <a:ext cx="3474720" cy="274320"/>
          </a:xfrm>
          <a:prstGeom prst="rect">
            <a:avLst/>
          </a:prstGeom>
          <a:noFill/>
        </p:spPr>
        <p:txBody>
          <a:bodyPr wrap="square" lIns="0" rIns="0" tIns="0" bIns="0" anchor="t">
            <a:spAutoFit/>
          </a:bodyPr>
          <a:lstStyle/>
          <a:p>
            <a:pPr algn="l"/>
            <a:r>
              <a:rPr sz="1000" b="1">
                <a:solidFill>
                  <a:srgbClr val="C99B2D"/>
                </a:solidFill>
                <a:latin typeface="Calibri"/>
              </a:rPr>
              <a:t>▸ CONNECTS TO</a:t>
            </a:r>
          </a:p>
        </p:txBody>
      </p:sp>
      <p:sp>
        <p:nvSpPr>
          <p:cNvPr id="16" name="TextBox 15"/>
          <p:cNvSpPr txBox="1"/>
          <p:nvPr/>
        </p:nvSpPr>
        <p:spPr>
          <a:xfrm>
            <a:off x="8001000" y="3584448"/>
            <a:ext cx="3474720" cy="1828800"/>
          </a:xfrm>
          <a:prstGeom prst="rect">
            <a:avLst/>
          </a:prstGeom>
          <a:noFill/>
        </p:spPr>
        <p:txBody>
          <a:bodyPr wrap="square" lIns="0" rIns="0" tIns="0" bIns="0" anchor="t">
            <a:spAutoFit/>
          </a:bodyPr>
          <a:lstStyle/>
          <a:p>
            <a:pPr algn="l"/>
            <a:r>
              <a:rPr sz="1200" b="0">
                <a:solidFill>
                  <a:srgbClr val="1A1628"/>
                </a:solidFill>
                <a:latin typeface="Calibri"/>
              </a:rPr>
              <a:t>Lesson 2 (simple interest) gives you FV = P(1+rt). Lesson 3 (compound interest) extends it with frequency n. Lesson 5 (annuities) adds the stream-of-deposits shape and the reverse solve. This DQ is all three lessons in spreadsheet form, and the same formula shapes return four times in MA2.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Future value formulas - simple, compound, annuity, and solve-for-M</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3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02 — THE MATH BEHIND IT</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future-value formulas. Stack them.</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Same engine - principal, rate, time. The shape changes by problem.</a:t>
            </a:r>
          </a:p>
        </p:txBody>
      </p:sp>
      <p:sp>
        <p:nvSpPr>
          <p:cNvPr id="13" name="Rounded Rectangle 12"/>
          <p:cNvSpPr/>
          <p:nvPr/>
        </p:nvSpPr>
        <p:spPr>
          <a:xfrm>
            <a:off x="640080"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PROBLEM 1 · SIMPLE</a:t>
            </a:r>
          </a:p>
        </p:txBody>
      </p:sp>
      <p:sp>
        <p:nvSpPr>
          <p:cNvPr id="15" name="TextBox 14"/>
          <p:cNvSpPr txBox="1"/>
          <p:nvPr/>
        </p:nvSpPr>
        <p:spPr>
          <a:xfrm>
            <a:off x="841248"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FV = P(1 + rt)</a:t>
            </a:r>
          </a:p>
        </p:txBody>
      </p:sp>
      <p:sp>
        <p:nvSpPr>
          <p:cNvPr id="16" name="TextBox 15"/>
          <p:cNvSpPr txBox="1"/>
          <p:nvPr/>
        </p:nvSpPr>
        <p:spPr>
          <a:xfrm>
            <a:off x="841248"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One-time deposit, no compounding. L2's formula.</a:t>
            </a:r>
          </a:p>
        </p:txBody>
      </p:sp>
      <p:sp>
        <p:nvSpPr>
          <p:cNvPr id="17" name="Rounded Rectangle 16"/>
          <p:cNvSpPr/>
          <p:nvPr/>
        </p:nvSpPr>
        <p:spPr>
          <a:xfrm>
            <a:off x="6185916"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87084"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PROBLEM 2 · COMPOUND</a:t>
            </a:r>
          </a:p>
        </p:txBody>
      </p:sp>
      <p:sp>
        <p:nvSpPr>
          <p:cNvPr id="19" name="TextBox 18"/>
          <p:cNvSpPr txBox="1"/>
          <p:nvPr/>
        </p:nvSpPr>
        <p:spPr>
          <a:xfrm>
            <a:off x="6387084"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FV = P(1 + r/n)^(nt)</a:t>
            </a:r>
          </a:p>
        </p:txBody>
      </p:sp>
      <p:sp>
        <p:nvSpPr>
          <p:cNvPr id="20" name="TextBox 19"/>
          <p:cNvSpPr txBox="1"/>
          <p:nvPr/>
        </p:nvSpPr>
        <p:spPr>
          <a:xfrm>
            <a:off x="6387084"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Same deposit, compounded n times per year. L3.</a:t>
            </a:r>
          </a:p>
        </p:txBody>
      </p:sp>
      <p:sp>
        <p:nvSpPr>
          <p:cNvPr id="21" name="Rounded Rectangle 20"/>
          <p:cNvSpPr/>
          <p:nvPr/>
        </p:nvSpPr>
        <p:spPr>
          <a:xfrm>
            <a:off x="640080"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41248"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PROBLEM 3 · ANNUITY</a:t>
            </a:r>
          </a:p>
        </p:txBody>
      </p:sp>
      <p:sp>
        <p:nvSpPr>
          <p:cNvPr id="23" name="TextBox 22"/>
          <p:cNvSpPr txBox="1"/>
          <p:nvPr/>
        </p:nvSpPr>
        <p:spPr>
          <a:xfrm>
            <a:off x="841248"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FV = P · ((1+r/n)^(nt) − 1) / (r/n)</a:t>
            </a:r>
          </a:p>
        </p:txBody>
      </p:sp>
      <p:sp>
        <p:nvSpPr>
          <p:cNvPr id="24" name="TextBox 23"/>
          <p:cNvSpPr txBox="1"/>
          <p:nvPr/>
        </p:nvSpPr>
        <p:spPr>
          <a:xfrm>
            <a:off x="841248"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Stream of monthly deposits of P each. L5.</a:t>
            </a:r>
          </a:p>
        </p:txBody>
      </p:sp>
      <p:sp>
        <p:nvSpPr>
          <p:cNvPr id="25" name="Rounded Rectangle 24"/>
          <p:cNvSpPr/>
          <p:nvPr/>
        </p:nvSpPr>
        <p:spPr>
          <a:xfrm>
            <a:off x="6185916"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387084"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PROBLEM 4 · SOLVE FOR M</a:t>
            </a:r>
          </a:p>
        </p:txBody>
      </p:sp>
      <p:sp>
        <p:nvSpPr>
          <p:cNvPr id="27" name="TextBox 26"/>
          <p:cNvSpPr txBox="1"/>
          <p:nvPr/>
        </p:nvSpPr>
        <p:spPr>
          <a:xfrm>
            <a:off x="6387084"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P = FV · (r/n) / ((1+r/n)^(nt) − 1)</a:t>
            </a:r>
          </a:p>
        </p:txBody>
      </p:sp>
      <p:sp>
        <p:nvSpPr>
          <p:cNvPr id="28" name="TextBox 27"/>
          <p:cNvSpPr txBox="1"/>
          <p:nvPr/>
        </p:nvSpPr>
        <p:spPr>
          <a:xfrm>
            <a:off x="6387084"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Reverse: how much per month to reach FV? L5.</a:t>
            </a:r>
          </a:p>
        </p:txBody>
      </p:sp>
      <p:sp>
        <p:nvSpPr>
          <p:cNvPr id="29" name="TextBox 28"/>
          <p:cNvSpPr txBox="1"/>
          <p:nvPr/>
        </p:nvSpPr>
        <p:spPr>
          <a:xfrm>
            <a:off x="457200" y="5074920"/>
            <a:ext cx="11247120" cy="457200"/>
          </a:xfrm>
          <a:prstGeom prst="rect">
            <a:avLst/>
          </a:prstGeom>
          <a:noFill/>
        </p:spPr>
        <p:txBody>
          <a:bodyPr wrap="square" lIns="0" rIns="0" tIns="0" bIns="0" anchor="t">
            <a:spAutoFit/>
          </a:bodyPr>
          <a:lstStyle/>
          <a:p>
            <a:pPr algn="l"/>
            <a:r>
              <a:rPr sz="1150" b="0">
                <a:solidFill>
                  <a:srgbClr val="1A1628"/>
                </a:solidFill>
                <a:latin typeface="Calibri"/>
              </a:rPr>
              <a:t>Notice the family resemblance. (1+r/n)^(nt) appears in three of the four formulas. The annuity is the compound formula with extra scaffolding; the reverse solve is the annuity rearranged to isolate P. Build one, you can read the others. The parentheses are doing all the work - wrap the exponent, wrap the (1+r/n), every time.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Future value formulas - simple, compound, annuity, and solve-for-M</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4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03 — HOW IT WORKS IN EXCEL</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Type the formula. Don't reach for =FV() or =PMT().</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Cell references and arithmetic operators only - that is the move.</a:t>
            </a:r>
          </a:p>
        </p:txBody>
      </p:sp>
      <p:sp>
        <p:nvSpPr>
          <p:cNvPr id="13" name="Rounded Rectangle 12"/>
          <p:cNvSpPr/>
          <p:nvPr/>
        </p:nvSpPr>
        <p:spPr>
          <a:xfrm>
            <a:off x="640080" y="288036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539996" cy="228600"/>
          </a:xfrm>
          <a:prstGeom prst="rect">
            <a:avLst/>
          </a:prstGeom>
          <a:noFill/>
        </p:spPr>
        <p:txBody>
          <a:bodyPr wrap="square" lIns="0" rIns="0" tIns="0" bIns="0" anchor="t">
            <a:spAutoFit/>
          </a:bodyPr>
          <a:lstStyle/>
          <a:p>
            <a:pPr algn="l"/>
            <a:r>
              <a:rPr sz="950" b="1">
                <a:solidFill>
                  <a:srgbClr val="522398"/>
                </a:solidFill>
                <a:latin typeface="Calibri"/>
              </a:rPr>
              <a:t>PROBLEM 1 · SIMPLE</a:t>
            </a:r>
          </a:p>
        </p:txBody>
      </p:sp>
      <p:sp>
        <p:nvSpPr>
          <p:cNvPr id="15" name="TextBox 14"/>
          <p:cNvSpPr txBox="1"/>
          <p:nvPr/>
        </p:nvSpPr>
        <p:spPr>
          <a:xfrm>
            <a:off x="5500116" y="293522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16" name="TextBox 15"/>
          <p:cNvSpPr txBox="1"/>
          <p:nvPr/>
        </p:nvSpPr>
        <p:spPr>
          <a:xfrm>
            <a:off x="841248" y="3209544"/>
            <a:ext cx="4960620" cy="292608"/>
          </a:xfrm>
          <a:prstGeom prst="rect">
            <a:avLst/>
          </a:prstGeom>
          <a:noFill/>
        </p:spPr>
        <p:txBody>
          <a:bodyPr wrap="square" lIns="0" rIns="0" tIns="0" bIns="0" anchor="t">
            <a:spAutoFit/>
          </a:bodyPr>
          <a:lstStyle/>
          <a:p>
            <a:pPr algn="ctr"/>
            <a:r>
              <a:rPr sz="1600" b="1">
                <a:solidFill>
                  <a:srgbClr val="2E1257"/>
                </a:solidFill>
                <a:latin typeface="Consolas"/>
              </a:rPr>
              <a:t>=B17*(1+C17*E17)</a:t>
            </a:r>
          </a:p>
        </p:txBody>
      </p:sp>
      <p:sp>
        <p:nvSpPr>
          <p:cNvPr id="17" name="TextBox 16"/>
          <p:cNvSpPr txBox="1"/>
          <p:nvPr/>
        </p:nvSpPr>
        <p:spPr>
          <a:xfrm>
            <a:off x="841248" y="3520440"/>
            <a:ext cx="4960620" cy="256032"/>
          </a:xfrm>
          <a:prstGeom prst="rect">
            <a:avLst/>
          </a:prstGeom>
          <a:noFill/>
        </p:spPr>
        <p:txBody>
          <a:bodyPr wrap="square" lIns="0" rIns="0" tIns="0" bIns="0" anchor="t">
            <a:spAutoFit/>
          </a:bodyPr>
          <a:lstStyle/>
          <a:p>
            <a:pPr algn="ctr"/>
            <a:r>
              <a:rPr sz="950" b="0" i="1">
                <a:solidFill>
                  <a:srgbClr val="6B6878"/>
                </a:solidFill>
                <a:latin typeface="Calibri"/>
              </a:rPr>
              <a:t>One-time deposit, no compounding. L2's formula.</a:t>
            </a:r>
          </a:p>
        </p:txBody>
      </p:sp>
      <p:sp>
        <p:nvSpPr>
          <p:cNvPr id="18" name="Rounded Rectangle 17"/>
          <p:cNvSpPr/>
          <p:nvPr/>
        </p:nvSpPr>
        <p:spPr>
          <a:xfrm>
            <a:off x="6185916" y="288036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387084" y="2971800"/>
            <a:ext cx="4539996" cy="228600"/>
          </a:xfrm>
          <a:prstGeom prst="rect">
            <a:avLst/>
          </a:prstGeom>
          <a:noFill/>
        </p:spPr>
        <p:txBody>
          <a:bodyPr wrap="square" lIns="0" rIns="0" tIns="0" bIns="0" anchor="t">
            <a:spAutoFit/>
          </a:bodyPr>
          <a:lstStyle/>
          <a:p>
            <a:pPr algn="l"/>
            <a:r>
              <a:rPr sz="950" b="1">
                <a:solidFill>
                  <a:srgbClr val="522398"/>
                </a:solidFill>
                <a:latin typeface="Calibri"/>
              </a:rPr>
              <a:t>PROBLEM 2 · COMPOUND</a:t>
            </a:r>
          </a:p>
        </p:txBody>
      </p:sp>
      <p:sp>
        <p:nvSpPr>
          <p:cNvPr id="20" name="TextBox 19"/>
          <p:cNvSpPr txBox="1"/>
          <p:nvPr/>
        </p:nvSpPr>
        <p:spPr>
          <a:xfrm>
            <a:off x="11045952" y="293522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21" name="TextBox 20"/>
          <p:cNvSpPr txBox="1"/>
          <p:nvPr/>
        </p:nvSpPr>
        <p:spPr>
          <a:xfrm>
            <a:off x="6387084" y="3209544"/>
            <a:ext cx="4960620" cy="292608"/>
          </a:xfrm>
          <a:prstGeom prst="rect">
            <a:avLst/>
          </a:prstGeom>
          <a:noFill/>
        </p:spPr>
        <p:txBody>
          <a:bodyPr wrap="square" lIns="0" rIns="0" tIns="0" bIns="0" anchor="t">
            <a:spAutoFit/>
          </a:bodyPr>
          <a:lstStyle/>
          <a:p>
            <a:pPr algn="ctr"/>
            <a:r>
              <a:rPr sz="1300" b="1">
                <a:solidFill>
                  <a:srgbClr val="2E1257"/>
                </a:solidFill>
                <a:latin typeface="Consolas"/>
              </a:rPr>
              <a:t>=B17*(1+C17/D17)^(D17*E17)</a:t>
            </a:r>
          </a:p>
        </p:txBody>
      </p:sp>
      <p:sp>
        <p:nvSpPr>
          <p:cNvPr id="22" name="TextBox 21"/>
          <p:cNvSpPr txBox="1"/>
          <p:nvPr/>
        </p:nvSpPr>
        <p:spPr>
          <a:xfrm>
            <a:off x="6387084" y="3520440"/>
            <a:ext cx="4960620" cy="256032"/>
          </a:xfrm>
          <a:prstGeom prst="rect">
            <a:avLst/>
          </a:prstGeom>
          <a:noFill/>
        </p:spPr>
        <p:txBody>
          <a:bodyPr wrap="square" lIns="0" rIns="0" tIns="0" bIns="0" anchor="t">
            <a:spAutoFit/>
          </a:bodyPr>
          <a:lstStyle/>
          <a:p>
            <a:pPr algn="ctr"/>
            <a:r>
              <a:rPr sz="950" b="0" i="1">
                <a:solidFill>
                  <a:srgbClr val="6B6878"/>
                </a:solidFill>
                <a:latin typeface="Calibri"/>
              </a:rPr>
              <a:t>Same deposit, compounded n times per year. L3.</a:t>
            </a:r>
          </a:p>
        </p:txBody>
      </p:sp>
      <p:sp>
        <p:nvSpPr>
          <p:cNvPr id="23" name="Rounded Rectangle 22"/>
          <p:cNvSpPr/>
          <p:nvPr/>
        </p:nvSpPr>
        <p:spPr>
          <a:xfrm>
            <a:off x="640080" y="397764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41248" y="4069080"/>
            <a:ext cx="4539996" cy="228600"/>
          </a:xfrm>
          <a:prstGeom prst="rect">
            <a:avLst/>
          </a:prstGeom>
          <a:noFill/>
        </p:spPr>
        <p:txBody>
          <a:bodyPr wrap="square" lIns="0" rIns="0" tIns="0" bIns="0" anchor="t">
            <a:spAutoFit/>
          </a:bodyPr>
          <a:lstStyle/>
          <a:p>
            <a:pPr algn="l"/>
            <a:r>
              <a:rPr sz="950" b="1">
                <a:solidFill>
                  <a:srgbClr val="522398"/>
                </a:solidFill>
                <a:latin typeface="Calibri"/>
              </a:rPr>
              <a:t>PROBLEM 3 · ANNUITY</a:t>
            </a:r>
          </a:p>
        </p:txBody>
      </p:sp>
      <p:sp>
        <p:nvSpPr>
          <p:cNvPr id="25" name="TextBox 24"/>
          <p:cNvSpPr txBox="1"/>
          <p:nvPr/>
        </p:nvSpPr>
        <p:spPr>
          <a:xfrm>
            <a:off x="5500116" y="403250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26" name="TextBox 25"/>
          <p:cNvSpPr txBox="1"/>
          <p:nvPr/>
        </p:nvSpPr>
        <p:spPr>
          <a:xfrm>
            <a:off x="841248" y="4306824"/>
            <a:ext cx="4960620" cy="292608"/>
          </a:xfrm>
          <a:prstGeom prst="rect">
            <a:avLst/>
          </a:prstGeom>
          <a:noFill/>
        </p:spPr>
        <p:txBody>
          <a:bodyPr wrap="square" lIns="0" rIns="0" tIns="0" bIns="0" anchor="t">
            <a:spAutoFit/>
          </a:bodyPr>
          <a:lstStyle/>
          <a:p>
            <a:pPr algn="ctr"/>
            <a:r>
              <a:rPr sz="1100" b="1">
                <a:solidFill>
                  <a:srgbClr val="2E1257"/>
                </a:solidFill>
                <a:latin typeface="Consolas"/>
              </a:rPr>
              <a:t>=B17*((1+C17/D17)^(D17*E17)-1)/(C17/D17)</a:t>
            </a:r>
          </a:p>
        </p:txBody>
      </p:sp>
      <p:sp>
        <p:nvSpPr>
          <p:cNvPr id="27" name="TextBox 26"/>
          <p:cNvSpPr txBox="1"/>
          <p:nvPr/>
        </p:nvSpPr>
        <p:spPr>
          <a:xfrm>
            <a:off x="841248" y="4617720"/>
            <a:ext cx="4960620" cy="256032"/>
          </a:xfrm>
          <a:prstGeom prst="rect">
            <a:avLst/>
          </a:prstGeom>
          <a:noFill/>
        </p:spPr>
        <p:txBody>
          <a:bodyPr wrap="square" lIns="0" rIns="0" tIns="0" bIns="0" anchor="t">
            <a:spAutoFit/>
          </a:bodyPr>
          <a:lstStyle/>
          <a:p>
            <a:pPr algn="ctr"/>
            <a:r>
              <a:rPr sz="950" b="0" i="1">
                <a:solidFill>
                  <a:srgbClr val="6B6878"/>
                </a:solidFill>
                <a:latin typeface="Calibri"/>
              </a:rPr>
              <a:t>Stream of monthly deposits of P each. L5.</a:t>
            </a:r>
          </a:p>
        </p:txBody>
      </p:sp>
      <p:sp>
        <p:nvSpPr>
          <p:cNvPr id="28" name="Rounded Rectangle 27"/>
          <p:cNvSpPr/>
          <p:nvPr/>
        </p:nvSpPr>
        <p:spPr>
          <a:xfrm>
            <a:off x="6185916" y="397764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387084" y="4069080"/>
            <a:ext cx="4539996" cy="228600"/>
          </a:xfrm>
          <a:prstGeom prst="rect">
            <a:avLst/>
          </a:prstGeom>
          <a:noFill/>
        </p:spPr>
        <p:txBody>
          <a:bodyPr wrap="square" lIns="0" rIns="0" tIns="0" bIns="0" anchor="t">
            <a:spAutoFit/>
          </a:bodyPr>
          <a:lstStyle/>
          <a:p>
            <a:pPr algn="l"/>
            <a:r>
              <a:rPr sz="950" b="1">
                <a:solidFill>
                  <a:srgbClr val="522398"/>
                </a:solidFill>
                <a:latin typeface="Calibri"/>
              </a:rPr>
              <a:t>PROBLEM 4 · SOLVE FOR M</a:t>
            </a:r>
          </a:p>
        </p:txBody>
      </p:sp>
      <p:sp>
        <p:nvSpPr>
          <p:cNvPr id="30" name="TextBox 29"/>
          <p:cNvSpPr txBox="1"/>
          <p:nvPr/>
        </p:nvSpPr>
        <p:spPr>
          <a:xfrm>
            <a:off x="11045952" y="403250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31" name="TextBox 30"/>
          <p:cNvSpPr txBox="1"/>
          <p:nvPr/>
        </p:nvSpPr>
        <p:spPr>
          <a:xfrm>
            <a:off x="6387084" y="4306824"/>
            <a:ext cx="4960620" cy="292608"/>
          </a:xfrm>
          <a:prstGeom prst="rect">
            <a:avLst/>
          </a:prstGeom>
          <a:noFill/>
        </p:spPr>
        <p:txBody>
          <a:bodyPr wrap="square" lIns="0" rIns="0" tIns="0" bIns="0" anchor="t">
            <a:spAutoFit/>
          </a:bodyPr>
          <a:lstStyle/>
          <a:p>
            <a:pPr algn="ctr"/>
            <a:r>
              <a:rPr sz="1100" b="1">
                <a:solidFill>
                  <a:srgbClr val="2E1257"/>
                </a:solidFill>
                <a:latin typeface="Consolas"/>
              </a:rPr>
              <a:t>=H17*(C17/D17)/((1+C17/D17)^(D17*E17)-1)</a:t>
            </a:r>
          </a:p>
        </p:txBody>
      </p:sp>
      <p:sp>
        <p:nvSpPr>
          <p:cNvPr id="32" name="TextBox 31"/>
          <p:cNvSpPr txBox="1"/>
          <p:nvPr/>
        </p:nvSpPr>
        <p:spPr>
          <a:xfrm>
            <a:off x="6387084" y="4617720"/>
            <a:ext cx="4960620" cy="256032"/>
          </a:xfrm>
          <a:prstGeom prst="rect">
            <a:avLst/>
          </a:prstGeom>
          <a:noFill/>
        </p:spPr>
        <p:txBody>
          <a:bodyPr wrap="square" lIns="0" rIns="0" tIns="0" bIns="0" anchor="t">
            <a:spAutoFit/>
          </a:bodyPr>
          <a:lstStyle/>
          <a:p>
            <a:pPr algn="ctr"/>
            <a:r>
              <a:rPr sz="950" b="0" i="1">
                <a:solidFill>
                  <a:srgbClr val="6B6878"/>
                </a:solidFill>
                <a:latin typeface="Calibri"/>
              </a:rPr>
              <a:t>Reverse: how much per month to reach FV? L5.</a:t>
            </a:r>
          </a:p>
        </p:txBody>
      </p:sp>
      <p:sp>
        <p:nvSpPr>
          <p:cNvPr id="33" name="Rounded Rectangle 32"/>
          <p:cNvSpPr/>
          <p:nvPr/>
        </p:nvSpPr>
        <p:spPr>
          <a:xfrm>
            <a:off x="640080" y="4983480"/>
            <a:ext cx="10908792" cy="457200"/>
          </a:xfrm>
          <a:prstGeom prst="roundRect">
            <a:avLst>
              <a:gd name="adj" fmla="val 6000"/>
            </a:avLst>
          </a:prstGeom>
          <a:solidFill>
            <a:srgbClr val="FFFFFF"/>
          </a:solidFill>
          <a:ln w="889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914400" y="5102352"/>
            <a:ext cx="2286000" cy="274320"/>
          </a:xfrm>
          <a:prstGeom prst="rect">
            <a:avLst/>
          </a:prstGeom>
          <a:noFill/>
        </p:spPr>
        <p:txBody>
          <a:bodyPr wrap="square" lIns="0" rIns="0" tIns="0" bIns="0" anchor="t">
            <a:spAutoFit/>
          </a:bodyPr>
          <a:lstStyle/>
          <a:p>
            <a:pPr algn="l"/>
            <a:r>
              <a:rPr sz="900" b="1">
                <a:solidFill>
                  <a:srgbClr val="6B6878"/>
                </a:solidFill>
                <a:latin typeface="Calibri"/>
              </a:rPr>
              <a:t>QUICK COLOR REMINDER</a:t>
            </a:r>
          </a:p>
        </p:txBody>
      </p:sp>
      <p:sp>
        <p:nvSpPr>
          <p:cNvPr id="35" name="Rounded Rectangle 34"/>
          <p:cNvSpPr/>
          <p:nvPr/>
        </p:nvSpPr>
        <p:spPr>
          <a:xfrm>
            <a:off x="3200400" y="5138928"/>
            <a:ext cx="201168" cy="201168"/>
          </a:xfrm>
          <a:prstGeom prst="roundRect">
            <a:avLst>
              <a:gd name="adj" fmla="val 25000"/>
            </a:avLst>
          </a:prstGeom>
          <a:solidFill>
            <a:srgbClr val="4D8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34930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Blue · text</a:t>
            </a:r>
          </a:p>
        </p:txBody>
      </p:sp>
      <p:sp>
        <p:nvSpPr>
          <p:cNvPr id="37" name="Rounded Rectangle 36"/>
          <p:cNvSpPr/>
          <p:nvPr/>
        </p:nvSpPr>
        <p:spPr>
          <a:xfrm>
            <a:off x="5257800" y="5138928"/>
            <a:ext cx="201168" cy="201168"/>
          </a:xfrm>
          <a:prstGeom prst="roundRect">
            <a:avLst>
              <a:gd name="adj" fmla="val 25000"/>
            </a:avLst>
          </a:prstGeom>
          <a:solidFill>
            <a:srgbClr val="7FB86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5504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Green · numbers</a:t>
            </a:r>
          </a:p>
        </p:txBody>
      </p:sp>
      <p:sp>
        <p:nvSpPr>
          <p:cNvPr id="39" name="Rounded Rectangle 38"/>
          <p:cNvSpPr/>
          <p:nvPr/>
        </p:nvSpPr>
        <p:spPr>
          <a:xfrm>
            <a:off x="7315200" y="5138928"/>
            <a:ext cx="201168" cy="201168"/>
          </a:xfrm>
          <a:prstGeom prst="roundRect">
            <a:avLst>
              <a:gd name="adj" fmla="val 25000"/>
            </a:avLst>
          </a:prstGeom>
          <a:solidFill>
            <a:srgbClr val="C99B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6078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Gold · formulas</a:t>
            </a:r>
          </a:p>
        </p:txBody>
      </p:sp>
      <p:sp>
        <p:nvSpPr>
          <p:cNvPr id="41" name="Rounded Rectangle 40"/>
          <p:cNvSpPr/>
          <p:nvPr/>
        </p:nvSpPr>
        <p:spPr>
          <a:xfrm>
            <a:off x="9372600" y="5138928"/>
            <a:ext cx="201168" cy="201168"/>
          </a:xfrm>
          <a:prstGeom prst="roundRect">
            <a:avLst>
              <a:gd name="adj" fmla="val 25000"/>
            </a:avLst>
          </a:prstGeom>
          <a:solidFill>
            <a:srgbClr val="CC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96652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Other · reference</a:t>
            </a:r>
          </a:p>
        </p:txBody>
      </p:sp>
      <p:sp>
        <p:nvSpPr>
          <p:cNvPr id="43" name="TextBox 42"/>
          <p:cNvSpPr txBox="1"/>
          <p:nvPr/>
        </p:nvSpPr>
        <p:spPr>
          <a:xfrm>
            <a:off x="640080" y="5486400"/>
            <a:ext cx="10908792" cy="320040"/>
          </a:xfrm>
          <a:prstGeom prst="rect">
            <a:avLst/>
          </a:prstGeom>
          <a:noFill/>
        </p:spPr>
        <p:txBody>
          <a:bodyPr wrap="square" lIns="0" rIns="0" tIns="0" bIns="0" anchor="t">
            <a:spAutoFit/>
          </a:bodyPr>
          <a:lstStyle/>
          <a:p>
            <a:pPr algn="l"/>
            <a:r>
              <a:rPr sz="950" b="0">
                <a:solidFill>
                  <a:srgbClr val="6B6878"/>
                </a:solidFill>
                <a:latin typeface="Calibri"/>
              </a:rPr>
              <a:t>Inputs P, r, n, t live in the green cells (randomized off your name). Type the future-value formula into the gold answer cell - reference the input cells, never type the numbers. The self-check needs both: right answer AND a real formula.</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Future value formulas - simple, compound, annuity, and solve-for-M</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5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04 — A WORKED EXAMPLE</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problems, one rhythm.</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Read the row · pick the formula · type it · check the color.</a:t>
            </a:r>
          </a:p>
        </p:txBody>
      </p:sp>
      <p:sp>
        <p:nvSpPr>
          <p:cNvPr id="13" name="Oval 12"/>
          <p:cNvSpPr/>
          <p:nvPr/>
        </p:nvSpPr>
        <p:spPr>
          <a:xfrm>
            <a:off x="59436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1</a:t>
            </a:r>
          </a:p>
        </p:txBody>
      </p:sp>
      <p:sp>
        <p:nvSpPr>
          <p:cNvPr id="14" name="TextBox 13"/>
          <p:cNvSpPr txBox="1"/>
          <p:nvPr/>
        </p:nvSpPr>
        <p:spPr>
          <a:xfrm>
            <a:off x="114300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Type your name in the blue cell.</a:t>
            </a:r>
          </a:p>
        </p:txBody>
      </p:sp>
      <p:sp>
        <p:nvSpPr>
          <p:cNvPr id="15" name="TextBox 14"/>
          <p:cNvSpPr txBox="1"/>
          <p:nvPr/>
        </p:nvSpPr>
        <p:spPr>
          <a:xfrm>
            <a:off x="114300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The inputs (P, r, n, t) for all four problems regenerate off your name. Your version is unique. Don't try to use a friend's numbers - the self-check is keyed to your row.</a:t>
            </a:r>
          </a:p>
        </p:txBody>
      </p:sp>
      <p:sp>
        <p:nvSpPr>
          <p:cNvPr id="16" name="Oval 15"/>
          <p:cNvSpPr/>
          <p:nvPr/>
        </p:nvSpPr>
        <p:spPr>
          <a:xfrm>
            <a:off x="644652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2</a:t>
            </a:r>
          </a:p>
        </p:txBody>
      </p:sp>
      <p:sp>
        <p:nvSpPr>
          <p:cNvPr id="17" name="TextBox 16"/>
          <p:cNvSpPr txBox="1"/>
          <p:nvPr/>
        </p:nvSpPr>
        <p:spPr>
          <a:xfrm>
            <a:off x="699516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Read the row. Name each variable.</a:t>
            </a:r>
          </a:p>
        </p:txBody>
      </p:sp>
      <p:sp>
        <p:nvSpPr>
          <p:cNvPr id="18" name="TextBox 17"/>
          <p:cNvSpPr txBox="1"/>
          <p:nvPr/>
        </p:nvSpPr>
        <p:spPr>
          <a:xfrm>
            <a:off x="699516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Each row tells you P, r, n, t in plain English. Confirm r is already a decimal (0.05, not 5). Confirm n is compounds per year. Say each variable out loud before you start typing.</a:t>
            </a:r>
          </a:p>
        </p:txBody>
      </p:sp>
      <p:sp>
        <p:nvSpPr>
          <p:cNvPr id="19" name="Oval 18"/>
          <p:cNvSpPr/>
          <p:nvPr/>
        </p:nvSpPr>
        <p:spPr>
          <a:xfrm>
            <a:off x="59436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3</a:t>
            </a:r>
          </a:p>
        </p:txBody>
      </p:sp>
      <p:sp>
        <p:nvSpPr>
          <p:cNvPr id="20" name="TextBox 19"/>
          <p:cNvSpPr txBox="1"/>
          <p:nvPr/>
        </p:nvSpPr>
        <p:spPr>
          <a:xfrm>
            <a:off x="114300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Stack the formula in the gold cell.</a:t>
            </a:r>
          </a:p>
        </p:txBody>
      </p:sp>
      <p:sp>
        <p:nvSpPr>
          <p:cNvPr id="21" name="TextBox 20"/>
          <p:cNvSpPr txBox="1"/>
          <p:nvPr/>
        </p:nvSpPr>
        <p:spPr>
          <a:xfrm>
            <a:off x="114300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Type =, click P's cell, type *, type (1+, click r's cell, type /, click n's cell, type )^(, click n's cell, type *, click t's cell, type ). Wrap every group. Press Enter.</a:t>
            </a:r>
          </a:p>
        </p:txBody>
      </p:sp>
      <p:sp>
        <p:nvSpPr>
          <p:cNvPr id="22" name="Oval 21"/>
          <p:cNvSpPr/>
          <p:nvPr/>
        </p:nvSpPr>
        <p:spPr>
          <a:xfrm>
            <a:off x="644652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4</a:t>
            </a:r>
          </a:p>
        </p:txBody>
      </p:sp>
      <p:sp>
        <p:nvSpPr>
          <p:cNvPr id="23" name="TextBox 22"/>
          <p:cNvSpPr txBox="1"/>
          <p:nvPr/>
        </p:nvSpPr>
        <p:spPr>
          <a:xfrm>
            <a:off x="699516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Watch the self-check.</a:t>
            </a:r>
          </a:p>
        </p:txBody>
      </p:sp>
      <p:sp>
        <p:nvSpPr>
          <p:cNvPr id="24" name="TextBox 23"/>
          <p:cNvSpPr txBox="1"/>
          <p:nvPr/>
        </p:nvSpPr>
        <p:spPr>
          <a:xfrm>
            <a:off x="699516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Green = right answer AND real formula. Gold = right answer, no formula (you typed the number or used =FV/=PMT). Red = wrong answer. Only green counts. If you got gold, click the cell and rewrite with references.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Future value formulas - simple, compound, annuity, and solve-for-M</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6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05 — COMMON SLIPS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slips that cost most students 2 points.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The parens errors on Problem 2 and Problem 3 are by far the most common.</a:t>
            </a:r>
          </a:p>
        </p:txBody>
      </p:sp>
      <p:sp>
        <p:nvSpPr>
          <p:cNvPr id="13" name="Rounded Rectangle 12"/>
          <p:cNvSpPr/>
          <p:nvPr/>
        </p:nvSpPr>
        <p:spPr>
          <a:xfrm>
            <a:off x="59436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USED =FV() OR =PMT().</a:t>
            </a:r>
          </a:p>
        </p:txBody>
      </p:sp>
      <p:sp>
        <p:nvSpPr>
          <p:cNvPr id="15" name="TextBox 14"/>
          <p:cNvSpPr txBox="1"/>
          <p:nvPr/>
        </p:nvSpPr>
        <p:spPr>
          <a:xfrm>
            <a:off x="82296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Explicitly off-limits for this DQ. The self-check turns the cell gold (right number, no formula) instead of green. Rewrite by hand with cell references and operators - that is the actual skill.</a:t>
            </a:r>
          </a:p>
        </p:txBody>
      </p:sp>
      <p:sp>
        <p:nvSpPr>
          <p:cNvPr id="16" name="Rounded Rectangle 15"/>
          <p:cNvSpPr/>
          <p:nvPr/>
        </p:nvSpPr>
        <p:spPr>
          <a:xfrm>
            <a:off x="635508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WRONG PARENS ON THE EXPONENT.</a:t>
            </a:r>
          </a:p>
        </p:txBody>
      </p:sp>
      <p:sp>
        <p:nvSpPr>
          <p:cNvPr id="18" name="TextBox 17"/>
          <p:cNvSpPr txBox="1"/>
          <p:nvPr/>
        </p:nvSpPr>
        <p:spPr>
          <a:xfrm>
            <a:off x="658368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(1+r/n)^n*t means (1+r/n)^n × t - totally different from (1+r/n)^(n*t). Wrap the exponent: ^(n*t). Always. Same trap on the annuity formula.</a:t>
            </a:r>
          </a:p>
        </p:txBody>
      </p:sp>
      <p:sp>
        <p:nvSpPr>
          <p:cNvPr id="19" name="Rounded Rectangle 18"/>
          <p:cNvSpPr/>
          <p:nvPr/>
        </p:nvSpPr>
        <p:spPr>
          <a:xfrm>
            <a:off x="59436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TREATED R AS 5 INSTEAD OF 0.05.</a:t>
            </a:r>
          </a:p>
        </p:txBody>
      </p:sp>
      <p:sp>
        <p:nvSpPr>
          <p:cNvPr id="21" name="TextBox 20"/>
          <p:cNvSpPr txBox="1"/>
          <p:nvPr/>
        </p:nvSpPr>
        <p:spPr>
          <a:xfrm>
            <a:off x="82296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The randomized r in the green cells is already a decimal. Don't multiply by 100 again. If your FV is wildly bigger than your principal, this is usually why.</a:t>
            </a:r>
          </a:p>
        </p:txBody>
      </p:sp>
      <p:sp>
        <p:nvSpPr>
          <p:cNvPr id="22" name="Rounded Rectangle 21"/>
          <p:cNvSpPr/>
          <p:nvPr/>
        </p:nvSpPr>
        <p:spPr>
          <a:xfrm>
            <a:off x="635508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8368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SUBTRACTED 1 IN THE WRONG PLACE ON THE ANNUITY.</a:t>
            </a:r>
          </a:p>
        </p:txBody>
      </p:sp>
      <p:sp>
        <p:nvSpPr>
          <p:cNvPr id="24" name="TextBox 23"/>
          <p:cNvSpPr txBox="1"/>
          <p:nvPr/>
        </p:nvSpPr>
        <p:spPr>
          <a:xfrm>
            <a:off x="658368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The shape is P × ((1+r/n)^(nt) − 1) / (r/n). The − 1 lives INSIDE the outer parens, not at the end. Misplace it and the answer is off by roughly a factor of (1+r/n)^(nt).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365760"/>
          </a:xfrm>
          <a:prstGeom prst="rect">
            <a:avLst/>
          </a:prstGeom>
          <a:noFill/>
        </p:spPr>
        <p:txBody>
          <a:bodyPr wrap="square" lIns="0" rIns="0" tIns="0" bIns="0" anchor="t">
            <a:spAutoFit/>
          </a:bodyPr>
          <a:lstStyle/>
          <a:p>
            <a:pPr algn="l"/>
            <a:r>
              <a:rPr sz="1200" b="1">
                <a:solidFill>
                  <a:srgbClr val="C99B2D"/>
                </a:solidFill>
                <a:latin typeface="Calibri"/>
              </a:rPr>
              <a:t>BEFORE YOU POST</a:t>
            </a:r>
          </a:p>
        </p:txBody>
      </p:sp>
      <p:sp>
        <p:nvSpPr>
          <p:cNvPr id="4" name="TextBox 3"/>
          <p:cNvSpPr txBox="1"/>
          <p:nvPr/>
        </p:nvSpPr>
        <p:spPr>
          <a:xfrm>
            <a:off x="640080" y="1188720"/>
            <a:ext cx="10058400" cy="914400"/>
          </a:xfrm>
          <a:prstGeom prst="rect">
            <a:avLst/>
          </a:prstGeom>
          <a:noFill/>
        </p:spPr>
        <p:txBody>
          <a:bodyPr wrap="square" lIns="0" rIns="0" tIns="0" bIns="0" anchor="t">
            <a:spAutoFit/>
          </a:bodyPr>
          <a:lstStyle/>
          <a:p>
            <a:pPr algn="l"/>
            <a:r>
              <a:rPr sz="4000" b="1">
                <a:solidFill>
                  <a:srgbClr val="FFFFFF"/>
                </a:solidFill>
                <a:latin typeface="Calibri"/>
              </a:rPr>
              <a:t>Initial post Wed.</a:t>
            </a:r>
          </a:p>
        </p:txBody>
      </p:sp>
      <p:sp>
        <p:nvSpPr>
          <p:cNvPr id="5" name="TextBox 4"/>
          <p:cNvSpPr txBox="1"/>
          <p:nvPr/>
        </p:nvSpPr>
        <p:spPr>
          <a:xfrm>
            <a:off x="640080" y="2103120"/>
            <a:ext cx="10058400" cy="548640"/>
          </a:xfrm>
          <a:prstGeom prst="rect">
            <a:avLst/>
          </a:prstGeom>
          <a:noFill/>
        </p:spPr>
        <p:txBody>
          <a:bodyPr wrap="square" lIns="0" rIns="0" tIns="0" bIns="0" anchor="t">
            <a:spAutoFit/>
          </a:bodyPr>
          <a:lstStyle/>
          <a:p>
            <a:pPr algn="l"/>
            <a:r>
              <a:rPr sz="1400" b="0">
                <a:solidFill>
                  <a:srgbClr val="CBC4DB"/>
                </a:solidFill>
                <a:latin typeface="Calibri"/>
              </a:rPr>
              <a:t>Two substantive replies by Sunday. Check the cell color before you post.</a:t>
            </a:r>
          </a:p>
        </p:txBody>
      </p:sp>
      <p:sp>
        <p:nvSpPr>
          <p:cNvPr id="6" name="Rounded Rectangle 5"/>
          <p:cNvSpPr/>
          <p:nvPr/>
        </p:nvSpPr>
        <p:spPr>
          <a:xfrm>
            <a:off x="640080" y="3108960"/>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3090672"/>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8" name="TextBox 7"/>
          <p:cNvSpPr txBox="1"/>
          <p:nvPr/>
        </p:nvSpPr>
        <p:spPr>
          <a:xfrm>
            <a:off x="1051560" y="3108960"/>
            <a:ext cx="10515600" cy="320040"/>
          </a:xfrm>
          <a:prstGeom prst="rect">
            <a:avLst/>
          </a:prstGeom>
          <a:noFill/>
        </p:spPr>
        <p:txBody>
          <a:bodyPr wrap="square" lIns="0" rIns="0" tIns="0" bIns="0" anchor="t">
            <a:spAutoFit/>
          </a:bodyPr>
          <a:lstStyle/>
          <a:p>
            <a:pPr algn="l"/>
            <a:r>
              <a:rPr sz="1400" b="0">
                <a:solidFill>
                  <a:srgbClr val="FFFFFF"/>
                </a:solidFill>
                <a:latin typeface="Calibri"/>
              </a:rPr>
              <a:t>Name typed in the blue cell · all four problems show your numbers</a:t>
            </a:r>
          </a:p>
        </p:txBody>
      </p:sp>
      <p:sp>
        <p:nvSpPr>
          <p:cNvPr id="9" name="Rounded Rectangle 8"/>
          <p:cNvSpPr/>
          <p:nvPr/>
        </p:nvSpPr>
        <p:spPr>
          <a:xfrm>
            <a:off x="640080" y="3493008"/>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474720"/>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1" name="TextBox 10"/>
          <p:cNvSpPr txBox="1"/>
          <p:nvPr/>
        </p:nvSpPr>
        <p:spPr>
          <a:xfrm>
            <a:off x="1051560" y="3493008"/>
            <a:ext cx="10515600" cy="320040"/>
          </a:xfrm>
          <a:prstGeom prst="rect">
            <a:avLst/>
          </a:prstGeom>
          <a:noFill/>
        </p:spPr>
        <p:txBody>
          <a:bodyPr wrap="square" lIns="0" rIns="0" tIns="0" bIns="0" anchor="t">
            <a:spAutoFit/>
          </a:bodyPr>
          <a:lstStyle/>
          <a:p>
            <a:pPr algn="l"/>
            <a:r>
              <a:rPr sz="1400" b="0">
                <a:solidFill>
                  <a:srgbClr val="FFFFFF"/>
                </a:solidFill>
                <a:latin typeface="Calibri"/>
              </a:rPr>
              <a:t>All four answer cells are GREEN (not gold, not red)</a:t>
            </a:r>
          </a:p>
        </p:txBody>
      </p:sp>
      <p:sp>
        <p:nvSpPr>
          <p:cNvPr id="12" name="Rounded Rectangle 11"/>
          <p:cNvSpPr/>
          <p:nvPr/>
        </p:nvSpPr>
        <p:spPr>
          <a:xfrm>
            <a:off x="640080" y="3877056"/>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858768"/>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4" name="TextBox 13"/>
          <p:cNvSpPr txBox="1"/>
          <p:nvPr/>
        </p:nvSpPr>
        <p:spPr>
          <a:xfrm>
            <a:off x="1051560" y="3877056"/>
            <a:ext cx="10515600" cy="320040"/>
          </a:xfrm>
          <a:prstGeom prst="rect">
            <a:avLst/>
          </a:prstGeom>
          <a:noFill/>
        </p:spPr>
        <p:txBody>
          <a:bodyPr wrap="square" lIns="0" rIns="0" tIns="0" bIns="0" anchor="t">
            <a:spAutoFit/>
          </a:bodyPr>
          <a:lstStyle/>
          <a:p>
            <a:pPr algn="l"/>
            <a:r>
              <a:rPr sz="1400" b="0">
                <a:solidFill>
                  <a:srgbClr val="FFFFFF"/>
                </a:solidFill>
                <a:latin typeface="Calibri"/>
              </a:rPr>
              <a:t>No =FV() or =PMT() anywhere - hand-typed formulas only</a:t>
            </a:r>
          </a:p>
        </p:txBody>
      </p:sp>
      <p:sp>
        <p:nvSpPr>
          <p:cNvPr id="15" name="Rounded Rectangle 14"/>
          <p:cNvSpPr/>
          <p:nvPr/>
        </p:nvSpPr>
        <p:spPr>
          <a:xfrm>
            <a:off x="640080" y="4261104"/>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242816"/>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7" name="TextBox 16"/>
          <p:cNvSpPr txBox="1"/>
          <p:nvPr/>
        </p:nvSpPr>
        <p:spPr>
          <a:xfrm>
            <a:off x="1051560" y="4261104"/>
            <a:ext cx="10515600" cy="320040"/>
          </a:xfrm>
          <a:prstGeom prst="rect">
            <a:avLst/>
          </a:prstGeom>
          <a:noFill/>
        </p:spPr>
        <p:txBody>
          <a:bodyPr wrap="square" lIns="0" rIns="0" tIns="0" bIns="0" anchor="t">
            <a:spAutoFit/>
          </a:bodyPr>
          <a:lstStyle/>
          <a:p>
            <a:pPr algn="l"/>
            <a:r>
              <a:rPr sz="1400" b="0">
                <a:solidFill>
                  <a:srgbClr val="FFFFFF"/>
                </a:solidFill>
                <a:latin typeface="Calibri"/>
              </a:rPr>
              <a:t>Exponents wrapped: ^(n*t), not ^n*t</a:t>
            </a:r>
          </a:p>
        </p:txBody>
      </p:sp>
      <p:sp>
        <p:nvSpPr>
          <p:cNvPr id="18" name="Rounded Rectangle 17"/>
          <p:cNvSpPr/>
          <p:nvPr/>
        </p:nvSpPr>
        <p:spPr>
          <a:xfrm>
            <a:off x="640080" y="4645152"/>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4626864"/>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20" name="TextBox 19"/>
          <p:cNvSpPr txBox="1"/>
          <p:nvPr/>
        </p:nvSpPr>
        <p:spPr>
          <a:xfrm>
            <a:off x="1051560" y="4645152"/>
            <a:ext cx="10515600" cy="320040"/>
          </a:xfrm>
          <a:prstGeom prst="rect">
            <a:avLst/>
          </a:prstGeom>
          <a:noFill/>
        </p:spPr>
        <p:txBody>
          <a:bodyPr wrap="square" lIns="0" rIns="0" tIns="0" bIns="0" anchor="t">
            <a:spAutoFit/>
          </a:bodyPr>
          <a:lstStyle/>
          <a:p>
            <a:pPr algn="l"/>
            <a:r>
              <a:rPr sz="1400" b="0">
                <a:solidFill>
                  <a:srgbClr val="FFFFFF"/>
                </a:solidFill>
                <a:latin typeface="Calibri"/>
              </a:rPr>
              <a:t>Initial post by Wednesday; two replies by Sunday</a:t>
            </a:r>
          </a:p>
        </p:txBody>
      </p:sp>
      <p:sp>
        <p:nvSpPr>
          <p:cNvPr id="21" name="Rounded Rectangle 20"/>
          <p:cNvSpPr/>
          <p:nvPr/>
        </p:nvSpPr>
        <p:spPr>
          <a:xfrm>
            <a:off x="640080" y="5486400"/>
            <a:ext cx="10911535" cy="7772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5577840"/>
            <a:ext cx="10362895" cy="320040"/>
          </a:xfrm>
          <a:prstGeom prst="rect">
            <a:avLst/>
          </a:prstGeom>
          <a:noFill/>
        </p:spPr>
        <p:txBody>
          <a:bodyPr wrap="square" lIns="0" rIns="0" tIns="0" bIns="0" anchor="t">
            <a:spAutoFit/>
          </a:bodyPr>
          <a:lstStyle/>
          <a:p>
            <a:pPr algn="l"/>
            <a:r>
              <a:rPr sz="1000" b="1">
                <a:solidFill>
                  <a:srgbClr val="C99B2D"/>
                </a:solidFill>
                <a:latin typeface="Calibri"/>
              </a:rPr>
              <a:t>STUCK?</a:t>
            </a:r>
          </a:p>
        </p:txBody>
      </p:sp>
      <p:sp>
        <p:nvSpPr>
          <p:cNvPr id="23" name="TextBox 22"/>
          <p:cNvSpPr txBox="1"/>
          <p:nvPr/>
        </p:nvSpPr>
        <p:spPr>
          <a:xfrm>
            <a:off x="914400" y="5815584"/>
            <a:ext cx="10362895" cy="457200"/>
          </a:xfrm>
          <a:prstGeom prst="rect">
            <a:avLst/>
          </a:prstGeom>
          <a:noFill/>
        </p:spPr>
        <p:txBody>
          <a:bodyPr wrap="square" lIns="0" rIns="0" tIns="0" bIns="0" anchor="t">
            <a:spAutoFit/>
          </a:bodyPr>
          <a:lstStyle/>
          <a:p>
            <a:pPr algn="l"/>
            <a:r>
              <a:rPr sz="1200" b="0">
                <a:solidFill>
                  <a:srgbClr val="FFFFFF"/>
                </a:solidFill>
                <a:latin typeface="Calibri"/>
              </a:rPr>
              <a:t>MAT144.com/topics/3/dq/1 has the Scribe walkthrough plus the Compound Interest Lab and Financial Formulas Calculator for live practice.</a:t>
            </a:r>
          </a:p>
        </p:txBody>
      </p:sp>
      <p:sp>
        <p:nvSpPr>
          <p:cNvPr id="24" name="TextBox 23"/>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MAT144.com/topics/3/dq/1  ·  Companion Scribe walkthrough on the live 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