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MAT-144  ·  GRAND CANYON UNIVERSITY  ·  STUDENT WALKTHROUGH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371600"/>
            <a:ext cx="100584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Calibri"/>
              </a:rPr>
              <a:t>Major Assignment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33172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7F4FC9"/>
                </a:solidFill>
                <a:latin typeface="Calibri"/>
              </a:rPr>
              <a:t>Three tabs. One Excel file.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200400"/>
            <a:ext cx="91440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Income Analysis. Unit Conversions. Currency Conversion. 100 points across three workbook tabs, due at the end of Topic 2. This deck shows the shape of every formula — not the literal answers.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COMPONENTS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5623560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Tabs in one workbook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5196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80560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POINTS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100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80560" y="5623560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23 + 46 + 31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86384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92440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BUILDS 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92440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T1 + T2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92440" y="5623560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Lessons + Discussion Qs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6519672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MAT144.com/topics/2/ma  ·  Companion PDF available on the live page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BEFORE YOU SUBMIT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Six quick checks.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01168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Most point losses on MA1 aren't math errors — they're formatting slips. Catch them here.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301752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99923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301752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Full name in cell B1 (Tab 1, before anything else)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38328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36499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" y="338328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Slope and intercept use =SLOPE() and =INTERCEPT()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74904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73075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" y="374904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Predicted incomes + ratio formulas use cell references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411480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9651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411480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Problem C applies the in/cm factor TWICE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" y="448056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446227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448056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Temperature formulas typed by hand (no =CONVERT)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484632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482803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1560" y="484632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Currency cells use the country's 3-letter code as symbol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" y="5349240"/>
            <a:ext cx="10911535" cy="96012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5440680"/>
            <a:ext cx="103628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STUCK MID-PROBLEM?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5715000"/>
            <a:ext cx="10362895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Every slide here has a deeper page at  MAT144.com/topics/2/ma  —  with links into the relevant lessons + DQs + an interactive Cancellation Sandbox for Problem C.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" y="6519672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MAT144.com/topics/2/ma  ·  Companion PDF available on the live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2 — Income Analysis · Unit Conversions · Currency Conversion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01 — THE TEMPLATE'S COLOR LEGEND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1A1628"/>
                </a:solidFill>
                <a:latin typeface="Calibri"/>
              </a:rPr>
              <a:t>Every cell in MA1 is color-coded. Get the colors right and you've eliminated half the easy point losses.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" y="2743200"/>
            <a:ext cx="2651760" cy="2286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822960" y="2971800"/>
            <a:ext cx="640080" cy="640080"/>
          </a:xfrm>
          <a:prstGeom prst="roundRect">
            <a:avLst>
              <a:gd name="adj" fmla="val 18000"/>
            </a:avLst>
          </a:prstGeom>
          <a:solidFill>
            <a:srgbClr val="4D8A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554480" y="3035808"/>
            <a:ext cx="14630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6B6878"/>
                </a:solidFill>
                <a:latin typeface="Calibri"/>
              </a:rPr>
              <a:t>BLUE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3273552"/>
            <a:ext cx="1463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E1257"/>
                </a:solidFill>
                <a:latin typeface="Calibri"/>
              </a:rPr>
              <a:t>Enter text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840480"/>
            <a:ext cx="219456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6B6878"/>
                </a:solidFill>
                <a:latin typeface="Calibri"/>
              </a:rPr>
              <a:t>Your name, unit labels, currency codes — anything that's not a number or a formula.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474720" y="2743200"/>
            <a:ext cx="2651760" cy="2286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3703320" y="2971800"/>
            <a:ext cx="640080" cy="640080"/>
          </a:xfrm>
          <a:prstGeom prst="roundRect">
            <a:avLst>
              <a:gd name="adj" fmla="val 18000"/>
            </a:avLst>
          </a:prstGeom>
          <a:solidFill>
            <a:srgbClr val="7FB8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34840" y="3035808"/>
            <a:ext cx="14630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6B6878"/>
                </a:solidFill>
                <a:latin typeface="Calibri"/>
              </a:rPr>
              <a:t>GREEN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4840" y="3273552"/>
            <a:ext cx="1463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E1257"/>
                </a:solidFill>
                <a:latin typeface="Calibri"/>
              </a:rPr>
              <a:t>Enter a number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03320" y="3840480"/>
            <a:ext cx="219456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6B6878"/>
                </a:solidFill>
                <a:latin typeface="Calibri"/>
              </a:rPr>
              <a:t>Dates, exchange rates, count values. Just type the number — no equals sign.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355080" y="2743200"/>
            <a:ext cx="2651760" cy="2286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6583680" y="2971800"/>
            <a:ext cx="640080" cy="640080"/>
          </a:xfrm>
          <a:prstGeom prst="roundRect">
            <a:avLst>
              <a:gd name="adj" fmla="val 18000"/>
            </a:avLst>
          </a:prstGeom>
          <a:solidFill>
            <a:srgbClr val="C99B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0" y="3035808"/>
            <a:ext cx="14630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6B6878"/>
                </a:solidFill>
                <a:latin typeface="Calibri"/>
              </a:rPr>
              <a:t>GOLD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3273552"/>
            <a:ext cx="1463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E1257"/>
                </a:solidFill>
                <a:latin typeface="Calibri"/>
              </a:rPr>
              <a:t>Enter a formula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3840480"/>
            <a:ext cx="219456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6B6878"/>
                </a:solidFill>
                <a:latin typeface="Calibri"/>
              </a:rPr>
              <a:t>Anything that should auto-calculate. Start with = and use cell references, not typed numbers.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235440" y="2743200"/>
            <a:ext cx="2651760" cy="22860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9464040" y="2971800"/>
            <a:ext cx="640080" cy="640080"/>
          </a:xfrm>
          <a:prstGeom prst="roundRect">
            <a:avLst>
              <a:gd name="adj" fmla="val 18000"/>
            </a:avLst>
          </a:prstGeom>
          <a:solidFill>
            <a:srgbClr val="CCCC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95560" y="3035808"/>
            <a:ext cx="14630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6B6878"/>
                </a:solidFill>
                <a:latin typeface="Calibri"/>
              </a:rPr>
              <a:t>OTHER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195560" y="3273552"/>
            <a:ext cx="1463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E1257"/>
                </a:solidFill>
                <a:latin typeface="Calibri"/>
              </a:rPr>
              <a:t>Leave alone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464040" y="3840480"/>
            <a:ext cx="219456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6B6878"/>
                </a:solidFill>
                <a:latin typeface="Calibri"/>
              </a:rPr>
              <a:t>Reference data, prompts, the grader's logic. If it's not blue, green, or gold — don't touch it.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94360" y="5486400"/>
            <a:ext cx="11002975" cy="77724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22960" y="5650992"/>
            <a:ext cx="10545775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POINT-SAVING HABIT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2960" y="5943600"/>
            <a:ext cx="10545775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Before you submit, click each cell you filled in and confirm the formula bar shows what the color promised: gold cells show a formula starting with =, green cells show plain numbers, blue cells show text.</a:t>
            </a:r>
          </a:p>
        </p:txBody>
      </p:sp>
      <p:cxnSp>
        <p:nvCxnSpPr>
          <p:cNvPr id="32" name="Connector 31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1 · Grand Canyon University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2 of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2 — Income Analysis · Unit Conversions · Currency Conversion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02 — TAB 1: INCOME ANALYSIS · 23 POINTS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Same Excel shape as Topic 1 DQ 2 (slope, intercept, scatter, trendline). Five steps: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269748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2679192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Enter your name in B1.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2990088"/>
            <a:ext cx="50292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The BLS data in columns A–B is randomized off the length of your name, so this has to happen first. Use your full first and last name.</a:t>
            </a:r>
          </a:p>
        </p:txBody>
      </p:sp>
      <p:sp>
        <p:nvSpPr>
          <p:cNvPr id="12" name="Oval 11"/>
          <p:cNvSpPr/>
          <p:nvPr/>
        </p:nvSpPr>
        <p:spPr>
          <a:xfrm>
            <a:off x="640080" y="370332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8720" y="3685032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Compute SLOPE and INTERCEPT.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720" y="3995928"/>
            <a:ext cx="50292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=SLOPE(Y-range, X-range) and =INTERCEPT(Y-range, X-range). Y is Avg Weekly Income (col B). X is Years of Education (col A).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470916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4690872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Predict incomes for years 8 – 24.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88720" y="5001768"/>
            <a:ext cx="50292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Column D has X-values 8 through 24. Use the line equation Y = m·X + b — referencing your slope and intercept cells.</a:t>
            </a:r>
          </a:p>
        </p:txBody>
      </p:sp>
      <p:sp>
        <p:nvSpPr>
          <p:cNvPr id="18" name="Oval 17"/>
          <p:cNvSpPr/>
          <p:nvPr/>
        </p:nvSpPr>
        <p:spPr>
          <a:xfrm>
            <a:off x="6400800" y="269748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49440" y="2679192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Insert the scatter plot — BLS data only.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49440" y="2990088"/>
            <a:ext cx="50292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Highlight columns A and B (just the data rows). Insert → Chart → XY Scatter. Add title and axis labels.</a:t>
            </a:r>
          </a:p>
        </p:txBody>
      </p:sp>
      <p:sp>
        <p:nvSpPr>
          <p:cNvPr id="21" name="Oval 20"/>
          <p:cNvSpPr/>
          <p:nvPr/>
        </p:nvSpPr>
        <p:spPr>
          <a:xfrm>
            <a:off x="6400800" y="370332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49440" y="3685032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Add the trendline forecast.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49440" y="3995928"/>
            <a:ext cx="50292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Right-click trendline → Format Trendline. Set Forward forecast so the line reaches x = 24, Backward to reach x = 8.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0" y="4709160"/>
            <a:ext cx="5303520" cy="137160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29400" y="4873752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WATCH THIS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29400" y="5166360"/>
            <a:ext cx="48463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SLOPE takes Y FIRST, X SECOND. Backwards gives the reciprocal (~0.16 instead of ~6). Always pair Y with the income column and X with years.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1 · Grand Canyon University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3 of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2 — Income Analysis · Unit Conversions · Currency Conversion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02 (CONT.) — TAB 1: THE TWO KEY FORMULA PATTERNS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Skeleton formulas only — you fill in the actual cell ranges. Y first, X second.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2743200"/>
            <a:ext cx="5486400" cy="16459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288036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2E1257"/>
                </a:solidFill>
                <a:latin typeface="Consolas"/>
              </a:rPr>
              <a:t>=SLOPE(Y-range, X-range)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4023360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Slope of the best-fit line through the BLS data.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355080" y="2743200"/>
            <a:ext cx="5486400" cy="16459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37960" y="288036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2E1257"/>
                </a:solidFill>
                <a:latin typeface="Consolas"/>
              </a:rPr>
              <a:t>=INTERCEPT(Y-range, X-range)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37960" y="4023360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Where the line would cross x = 0 if extended that far.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6177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Predicted incomes (column E) use the line equation: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" y="5029200"/>
            <a:ext cx="10972800" cy="9144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" y="5166360"/>
            <a:ext cx="106070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2E1257"/>
                </a:solidFill>
                <a:latin typeface="Consolas"/>
              </a:rPr>
              <a:t>=$slope_cell  ×  D_cell  +  $intercept_cell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5577840"/>
            <a:ext cx="10607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Lock the slope and intercept with $ signs so the formula copies down.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1 · Grand Canyon University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4 of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2 — Income Analysis · Unit Conversions · Currency Conversion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03 — TAB 2: UNIT CONVERSIONS · 42 POINTS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Same shape as Topic 2 DQ 1 — just expanded. 15-row factor table, 4 graded problems.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651760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factor table (rows 9–23)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97180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A1628"/>
                </a:solidFill>
                <a:latin typeface="Calibri"/>
              </a:rPr>
              <a:t>Reference data. You don't fill it in.
Each row gives one equivalence:
   1 kg = 2.20462 lb
   1 fl oz = 29.5735 mL
   1 m = 3.28084 ft
   1 mi = 5280 ft
   ... 11 more rows ...
Your formulas reference cells in this table (e.g., =L9/I9 is the kg→lb ratio).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651760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4 problems (rows 26–29)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583680" y="3017520"/>
            <a:ext cx="5303520" cy="5029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720840" y="3108960"/>
            <a:ext cx="365760" cy="320040"/>
          </a:xfrm>
          <a:prstGeom prst="roundRect">
            <a:avLst>
              <a:gd name="adj" fmla="val 30000"/>
            </a:avLst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720840" y="3136392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23760" y="306324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A1628"/>
                </a:solidFill>
                <a:latin typeface="Consolas"/>
              </a:rPr>
              <a:t>mg/mL  →  mcg/tsp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23760" y="3273552"/>
            <a:ext cx="45720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6878"/>
                </a:solidFill>
                <a:latin typeface="Calibri"/>
              </a:rPr>
              <a:t>Two factors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0" y="3611880"/>
            <a:ext cx="5303520" cy="5029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720840" y="3703320"/>
            <a:ext cx="365760" cy="320040"/>
          </a:xfrm>
          <a:prstGeom prst="roundRect">
            <a:avLst>
              <a:gd name="adj" fmla="val 30000"/>
            </a:avLst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720840" y="3730752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23760" y="365760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A1628"/>
                </a:solidFill>
                <a:latin typeface="Consolas"/>
              </a:rPr>
              <a:t>L/h  →  gal/d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223760" y="3867912"/>
            <a:ext cx="45720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6878"/>
                </a:solidFill>
                <a:latin typeface="Calibri"/>
              </a:rPr>
              <a:t>Two factors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583680" y="4206240"/>
            <a:ext cx="5303520" cy="5029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720840" y="4297680"/>
            <a:ext cx="365760" cy="320040"/>
          </a:xfrm>
          <a:prstGeom prst="roundRect">
            <a:avLst>
              <a:gd name="adj" fmla="val 30000"/>
            </a:avLst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720840" y="4325112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23760" y="425196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A1628"/>
                </a:solidFill>
                <a:latin typeface="Consolas"/>
              </a:rPr>
              <a:t>lb/in²  →  kg/cm²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23760" y="4462272"/>
            <a:ext cx="45720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6878"/>
                </a:solidFill>
                <a:latin typeface="Calibri"/>
              </a:rPr>
              <a:t>★ Squared units — see next slide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583680" y="4800600"/>
            <a:ext cx="5303520" cy="5029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6720840" y="4892040"/>
            <a:ext cx="365760" cy="320040"/>
          </a:xfrm>
          <a:prstGeom prst="roundRect">
            <a:avLst>
              <a:gd name="adj" fmla="val 30000"/>
            </a:avLst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20840" y="4919472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223760" y="484632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A1628"/>
                </a:solidFill>
                <a:latin typeface="Consolas"/>
              </a:rPr>
              <a:t>mi/yr  →  ft/h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23760" y="5056632"/>
            <a:ext cx="45720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6B6878"/>
                </a:solidFill>
                <a:latin typeface="Calibri"/>
              </a:rPr>
              <a:t>Two factors (one inverted)</a:t>
            </a:r>
          </a:p>
        </p:txBody>
      </p:sp>
      <p:cxnSp>
        <p:nvCxnSpPr>
          <p:cNvPr id="32" name="Connector 31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1 · Grand Canyon University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5 of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2 — Income Analysis · Unit Conversions · Currency Conversion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03 (CONT.) — PROBLEM C: SQUARED UNITS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Convert lb/in² to kg/cm². The hint: one factor is applied TWICE because in² = in × in.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56032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cancellation chain: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926080"/>
            <a:ext cx="2240280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9050">
            <a:solidFill>
              <a:srgbClr val="1A162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10896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1">
                <a:solidFill>
                  <a:srgbClr val="1A1628"/>
                </a:solidFill>
                <a:latin typeface="Consolas"/>
              </a:rPr>
              <a:t>lb/in²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675888"/>
            <a:ext cx="2057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>
                <a:solidFill>
                  <a:srgbClr val="6B6878"/>
                </a:solidFill>
                <a:latin typeface="Calibri"/>
              </a:rPr>
              <a:t>starting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944368" y="2926080"/>
            <a:ext cx="2240280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9050">
            <a:solidFill>
              <a:srgbClr val="52239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035808" y="310896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1">
                <a:solidFill>
                  <a:srgbClr val="522398"/>
                </a:solidFill>
                <a:latin typeface="Consolas"/>
              </a:rPr>
              <a:t>× (kg/lb)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35808" y="3675888"/>
            <a:ext cx="2057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>
                <a:solidFill>
                  <a:srgbClr val="6B6878"/>
                </a:solidFill>
                <a:latin typeface="Calibri"/>
              </a:rPr>
              <a:t>weight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248656" y="2926080"/>
            <a:ext cx="2240280" cy="109728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40096" y="310896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1">
                <a:solidFill>
                  <a:srgbClr val="C99B2D"/>
                </a:solidFill>
                <a:latin typeface="Consolas"/>
              </a:rPr>
              <a:t>× (in/cm)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40096" y="3675888"/>
            <a:ext cx="2057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>
                <a:solidFill>
                  <a:srgbClr val="6B6878"/>
                </a:solidFill>
                <a:latin typeface="Calibri"/>
              </a:rPr>
              <a:t>first in→cm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552944" y="2926080"/>
            <a:ext cx="2240280" cy="109728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644384" y="310896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1">
                <a:solidFill>
                  <a:srgbClr val="C99B2D"/>
                </a:solidFill>
                <a:latin typeface="Consolas"/>
              </a:rPr>
              <a:t>× (in/cm)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44384" y="3675888"/>
            <a:ext cx="2057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>
                <a:solidFill>
                  <a:srgbClr val="6B6878"/>
                </a:solidFill>
                <a:latin typeface="Calibri"/>
              </a:rPr>
              <a:t>second in→cm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857232" y="2926080"/>
            <a:ext cx="2240280" cy="1097280"/>
          </a:xfrm>
          <a:prstGeom prst="roundRect">
            <a:avLst>
              <a:gd name="adj" fmla="val 6000"/>
            </a:avLst>
          </a:prstGeom>
          <a:solidFill>
            <a:srgbClr val="2E1257"/>
          </a:solidFill>
          <a:ln w="19050">
            <a:solidFill>
              <a:srgbClr val="2E12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948672" y="310896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onsolas"/>
              </a:rPr>
              <a:t>= kg/cm²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948672" y="3675888"/>
            <a:ext cx="2057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>
                <a:solidFill>
                  <a:srgbClr val="6B6878"/>
                </a:solidFill>
                <a:latin typeface="Calibri"/>
              </a:rPr>
              <a:t>result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" y="4572000"/>
            <a:ext cx="10911535" cy="146304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68680" y="4736592"/>
            <a:ext cx="10454335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▸ WHY TWICE?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5029200"/>
            <a:ext cx="10454335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A1628"/>
                </a:solidFill>
                <a:latin typeface="Calibri"/>
              </a:rPr>
              <a:t>The unit in² is shorthand for in × in. To cancel both copies of "in" you need the in→cm factor stacked twice in a row. If your final answer is off by exactly 2.54 (the in→cm factor), you applied it once instead of twice.</a:t>
            </a:r>
          </a:p>
        </p:txBody>
      </p:sp>
      <p:cxnSp>
        <p:nvCxnSpPr>
          <p:cNvPr id="28" name="Connector 27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1 · Grand Canyon University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6 of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2 — Income Analysis · Unit Conversions · Currency Conversion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03 (CONT.) — TEMPERATURE · 4 POINTS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Two cells. Two formulas. Cell references for the temperature inputs.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2743200"/>
            <a:ext cx="5486400" cy="16459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288036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2E1257"/>
                </a:solidFill>
                <a:latin typeface="Consolas"/>
              </a:rPr>
              <a:t>=(5/9) * (F_cell − 32)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4023360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Celsius from Fahrenheit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355080" y="2743200"/>
            <a:ext cx="5486400" cy="16459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37960" y="288036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2E1257"/>
                </a:solidFill>
                <a:latin typeface="Consolas"/>
              </a:rPr>
              <a:t>=(9/5) * C_cell + 32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37960" y="4023360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Fahrenheit from Celsius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4663440"/>
            <a:ext cx="10911535" cy="137160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8680" y="4828032"/>
            <a:ext cx="10454335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DON'T USE =CONVERT()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5120640"/>
            <a:ext cx="10454335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A1628"/>
                </a:solidFill>
                <a:latin typeface="Calibri"/>
              </a:rPr>
              <a:t>Excel has a built-in CONVERT() function for temperature. It works perfectly — and the assignment EXPLICITLY forbids it. The grader is checking that you implemented the formula directly. Type (5/9) and (9/5) with cell references.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1 · Grand Canyon University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7 of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2 — Income Analysis · Unit Conversions · Currency Conversion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04 — TAB 3: CURRENCY CONVERSION · 31 POINTS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Pick four countries by letter rule, look up rates at xe.com, convert both directions.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651760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letter rule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971800"/>
            <a:ext cx="5303520" cy="2743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A1628"/>
                </a:solidFill>
                <a:latin typeface="Calibri"/>
              </a:rPr>
              <a:t>Use the first two letters of your first name and the first two letters of your last name. Pick a country starting with each letter from the table.
If your first or last name is one letter long, use M as the second letter.
If no country starts with your assigned letter (or you've used them all), roll forward through the alphabet.
Example: "Sarah Lee" → S, A, L, E →
      Singapore, Argentina, Laos, Egypt.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651760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two conversion formulas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583680" y="3017520"/>
            <a:ext cx="5303520" cy="128016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766560" y="3154680"/>
            <a:ext cx="49377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2E1257"/>
                </a:solidFill>
                <a:latin typeface="Consolas"/>
              </a:rPr>
              <a:t>=budget × rate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66560" y="3931920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USD → foreign currency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583680" y="4389120"/>
            <a:ext cx="5303520" cy="128016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6560" y="4526280"/>
            <a:ext cx="49377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2E1257"/>
                </a:solidFill>
                <a:latin typeface="Consolas"/>
              </a:rPr>
              <a:t>=amount ÷ 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66560" y="5303520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foreign currency → USD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580644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Use cell references for the rate — don't type 10.137 (or whatever).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1 · Grand Canyon University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8 of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2 — Income Analysis · Unit Conversions · Currency Conversion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2546E"/>
                </a:solidFill>
                <a:latin typeface="Calibri"/>
              </a:rPr>
              <a:t>05 — COMMON SLIPS ACROSS ALL THREE TABS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The mistakes that cost the most points. Check yours before you submit.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606040"/>
            <a:ext cx="3703320" cy="3749039"/>
          </a:xfrm>
          <a:prstGeom prst="roundRect">
            <a:avLst>
              <a:gd name="adj" fmla="val 4000"/>
            </a:avLst>
          </a:prstGeom>
          <a:solidFill>
            <a:srgbClr val="FCE6EC"/>
          </a:solidFill>
          <a:ln w="889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770632"/>
            <a:ext cx="33375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TAB 1 · INCOME ANALYSIS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108960"/>
            <a:ext cx="3337560" cy="301751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●  SLOPE arguments reversed — Y first, X second.
●  Predicted incomes hand-typed numbers instead of cell references.
●  Charted the predicted-incomes table instead of the BLS data.
●  Trendline doesn't reach 8 or 24 — set Forward + Backward forecast.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97680" y="2606040"/>
            <a:ext cx="3703320" cy="3749039"/>
          </a:xfrm>
          <a:prstGeom prst="roundRect">
            <a:avLst>
              <a:gd name="adj" fmla="val 4000"/>
            </a:avLst>
          </a:prstGeom>
          <a:solidFill>
            <a:srgbClr val="FCE6EC"/>
          </a:solidFill>
          <a:ln w="889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80560" y="2770632"/>
            <a:ext cx="33375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TAB 2 · UNIT CONVERSIONS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80560" y="3108960"/>
            <a:ext cx="3337560" cy="301751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●  Inverted a ratio — units gave it away if you read them.
●  Forgot to square the factor on Problem C (in² → cm²).
●  Hand-typed the conversion number instead of =L9/I9-style reference.
●  Used =CONVERT() for temperature when the prompt forbids it.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38160" y="2606040"/>
            <a:ext cx="3703320" cy="3749039"/>
          </a:xfrm>
          <a:prstGeom prst="roundRect">
            <a:avLst>
              <a:gd name="adj" fmla="val 4000"/>
            </a:avLst>
          </a:prstGeom>
          <a:solidFill>
            <a:srgbClr val="FCE6EC"/>
          </a:solidFill>
          <a:ln w="889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21040" y="2770632"/>
            <a:ext cx="33375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TAB 3 · CURRENCY CONVERSION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21040" y="3108960"/>
            <a:ext cx="3337560" cy="3017519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●  Hand-typed the exchange rate into the formula.
●  Multiplied instead of dividing on the back-conversion to USD.
●  Currency cell shows $ instead of the country's 3-letter code.
●  Lookup date older than 2 weeks before the due date.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1 · Grand Canyon University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9 of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