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10058400" cy="365760"/>
          </a:xfrm>
          <a:prstGeom prst="rect">
            <a:avLst/>
          </a:prstGeom>
          <a:noFill/>
        </p:spPr>
        <p:txBody>
          <a:bodyPr wrap="square" lIns="0" rIns="0" tIns="0" bIns="0" anchor="t">
            <a:spAutoFit/>
          </a:bodyPr>
          <a:lstStyle/>
          <a:p>
            <a:pPr algn="l"/>
            <a:r>
              <a:rPr sz="1200" b="1">
                <a:solidFill>
                  <a:srgbClr val="C99B2D"/>
                </a:solidFill>
                <a:latin typeface="Calibri"/>
              </a:rPr>
              <a:t>MAT-144 · GRAND CANYON UNIVERSITY · DQ REFERENCE</a:t>
            </a:r>
          </a:p>
        </p:txBody>
      </p:sp>
      <p:sp>
        <p:nvSpPr>
          <p:cNvPr id="4" name="TextBox 3"/>
          <p:cNvSpPr txBox="1"/>
          <p:nvPr/>
        </p:nvSpPr>
        <p:spPr>
          <a:xfrm>
            <a:off x="640080" y="1371600"/>
            <a:ext cx="10058400" cy="1280160"/>
          </a:xfrm>
          <a:prstGeom prst="rect">
            <a:avLst/>
          </a:prstGeom>
          <a:noFill/>
        </p:spPr>
        <p:txBody>
          <a:bodyPr wrap="square" lIns="0" rIns="0" tIns="0" bIns="0" anchor="t">
            <a:spAutoFit/>
          </a:bodyPr>
          <a:lstStyle/>
          <a:p>
            <a:pPr algn="l"/>
            <a:r>
              <a:rPr sz="4800" b="1">
                <a:solidFill>
                  <a:srgbClr val="FFFFFF"/>
                </a:solidFill>
                <a:latin typeface="Calibri"/>
              </a:rPr>
              <a:t>Topic 2 · DQ 1</a:t>
            </a:r>
          </a:p>
        </p:txBody>
      </p:sp>
      <p:sp>
        <p:nvSpPr>
          <p:cNvPr id="5" name="TextBox 4"/>
          <p:cNvSpPr txBox="1"/>
          <p:nvPr/>
        </p:nvSpPr>
        <p:spPr>
          <a:xfrm>
            <a:off x="640080" y="2286000"/>
            <a:ext cx="10058400" cy="731520"/>
          </a:xfrm>
          <a:prstGeom prst="rect">
            <a:avLst/>
          </a:prstGeom>
          <a:noFill/>
        </p:spPr>
        <p:txBody>
          <a:bodyPr wrap="square" lIns="0" rIns="0" tIns="0" bIns="0" anchor="t">
            <a:spAutoFit/>
          </a:bodyPr>
          <a:lstStyle/>
          <a:p>
            <a:pPr algn="l"/>
            <a:r>
              <a:rPr sz="2800" b="1">
                <a:solidFill>
                  <a:srgbClr val="7F4FC9"/>
                </a:solidFill>
                <a:latin typeface="Calibri"/>
              </a:rPr>
              <a:t>Cancel the units, keep the meaning.</a:t>
            </a:r>
          </a:p>
        </p:txBody>
      </p:sp>
      <p:sp>
        <p:nvSpPr>
          <p:cNvPr id="6" name="TextBox 5"/>
          <p:cNvSpPr txBox="1"/>
          <p:nvPr/>
        </p:nvSpPr>
        <p:spPr>
          <a:xfrm>
            <a:off x="640080" y="3108960"/>
            <a:ext cx="10058400" cy="1371600"/>
          </a:xfrm>
          <a:prstGeom prst="rect">
            <a:avLst/>
          </a:prstGeom>
          <a:noFill/>
        </p:spPr>
        <p:txBody>
          <a:bodyPr wrap="square" lIns="0" rIns="0" tIns="0" bIns="0" anchor="t">
            <a:spAutoFit/>
          </a:bodyPr>
          <a:lstStyle/>
          <a:p>
            <a:pPr algn="l"/>
            <a:r>
              <a:rPr sz="1400" b="0">
                <a:solidFill>
                  <a:srgbClr val="CBC4DB"/>
                </a:solidFill>
                <a:latin typeface="Calibri"/>
              </a:rPr>
              <a:t>Eleven conversion factors in a reference table. Four problems that ask you to build chains of ratios — kg→lb, mL→fl oz, m→ft, year→day. The trick: orient each ratio so the units you don't want cancel out, and the unit you want is left standing.</a:t>
            </a:r>
          </a:p>
        </p:txBody>
      </p:sp>
      <p:sp>
        <p:nvSpPr>
          <p:cNvPr id="7" name="Rounded Rectangle 6"/>
          <p:cNvSpPr/>
          <p:nvPr/>
        </p:nvSpPr>
        <p:spPr>
          <a:xfrm>
            <a:off x="64008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4124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POINTS</a:t>
            </a:r>
          </a:p>
        </p:txBody>
      </p:sp>
      <p:sp>
        <p:nvSpPr>
          <p:cNvPr id="9" name="TextBox 8"/>
          <p:cNvSpPr txBox="1"/>
          <p:nvPr/>
        </p:nvSpPr>
        <p:spPr>
          <a:xfrm>
            <a:off x="84124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5</a:t>
            </a:r>
          </a:p>
        </p:txBody>
      </p:sp>
      <p:sp>
        <p:nvSpPr>
          <p:cNvPr id="10" name="TextBox 9"/>
          <p:cNvSpPr txBox="1"/>
          <p:nvPr/>
        </p:nvSpPr>
        <p:spPr>
          <a:xfrm>
            <a:off x="84124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Discussion grade</a:t>
            </a:r>
          </a:p>
        </p:txBody>
      </p:sp>
      <p:sp>
        <p:nvSpPr>
          <p:cNvPr id="11" name="Rounded Rectangle 10"/>
          <p:cNvSpPr/>
          <p:nvPr/>
        </p:nvSpPr>
        <p:spPr>
          <a:xfrm>
            <a:off x="425196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45312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PROBLEMS</a:t>
            </a:r>
          </a:p>
        </p:txBody>
      </p:sp>
      <p:sp>
        <p:nvSpPr>
          <p:cNvPr id="13" name="TextBox 12"/>
          <p:cNvSpPr txBox="1"/>
          <p:nvPr/>
        </p:nvSpPr>
        <p:spPr>
          <a:xfrm>
            <a:off x="445312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4</a:t>
            </a:r>
          </a:p>
        </p:txBody>
      </p:sp>
      <p:sp>
        <p:nvSpPr>
          <p:cNvPr id="14" name="TextBox 13"/>
          <p:cNvSpPr txBox="1"/>
          <p:nvPr/>
        </p:nvSpPr>
        <p:spPr>
          <a:xfrm>
            <a:off x="445312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A, B, C, D · 11 factors</a:t>
            </a:r>
          </a:p>
        </p:txBody>
      </p:sp>
      <p:sp>
        <p:nvSpPr>
          <p:cNvPr id="15" name="Rounded Rectangle 14"/>
          <p:cNvSpPr/>
          <p:nvPr/>
        </p:nvSpPr>
        <p:spPr>
          <a:xfrm>
            <a:off x="7863840" y="4572000"/>
            <a:ext cx="3383280" cy="14630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065008" y="4754880"/>
            <a:ext cx="2926080" cy="274320"/>
          </a:xfrm>
          <a:prstGeom prst="rect">
            <a:avLst/>
          </a:prstGeom>
          <a:noFill/>
        </p:spPr>
        <p:txBody>
          <a:bodyPr wrap="square" lIns="0" rIns="0" tIns="0" bIns="0" anchor="t">
            <a:spAutoFit/>
          </a:bodyPr>
          <a:lstStyle/>
          <a:p>
            <a:pPr algn="l"/>
            <a:r>
              <a:rPr sz="1000" b="1">
                <a:solidFill>
                  <a:srgbClr val="C99B2D"/>
                </a:solidFill>
                <a:latin typeface="Calibri"/>
              </a:rPr>
              <a:t>INITIAL</a:t>
            </a:r>
          </a:p>
        </p:txBody>
      </p:sp>
      <p:sp>
        <p:nvSpPr>
          <p:cNvPr id="17" name="TextBox 16"/>
          <p:cNvSpPr txBox="1"/>
          <p:nvPr/>
        </p:nvSpPr>
        <p:spPr>
          <a:xfrm>
            <a:off x="8065008" y="5029200"/>
            <a:ext cx="2926080" cy="731520"/>
          </a:xfrm>
          <a:prstGeom prst="rect">
            <a:avLst/>
          </a:prstGeom>
          <a:noFill/>
        </p:spPr>
        <p:txBody>
          <a:bodyPr wrap="square" lIns="0" rIns="0" tIns="0" bIns="0" anchor="t">
            <a:spAutoFit/>
          </a:bodyPr>
          <a:lstStyle/>
          <a:p>
            <a:pPr algn="l"/>
            <a:r>
              <a:rPr sz="4200" b="1">
                <a:solidFill>
                  <a:srgbClr val="FFFFFF"/>
                </a:solidFill>
                <a:latin typeface="Calibri"/>
              </a:rPr>
              <a:t>Wed</a:t>
            </a:r>
          </a:p>
        </p:txBody>
      </p:sp>
      <p:sp>
        <p:nvSpPr>
          <p:cNvPr id="18" name="TextBox 17"/>
          <p:cNvSpPr txBox="1"/>
          <p:nvPr/>
        </p:nvSpPr>
        <p:spPr>
          <a:xfrm>
            <a:off x="8065008" y="5650992"/>
            <a:ext cx="2926080" cy="365760"/>
          </a:xfrm>
          <a:prstGeom prst="rect">
            <a:avLst/>
          </a:prstGeom>
          <a:noFill/>
        </p:spPr>
        <p:txBody>
          <a:bodyPr wrap="square" lIns="0" rIns="0" tIns="0" bIns="0" anchor="t">
            <a:spAutoFit/>
          </a:bodyPr>
          <a:lstStyle/>
          <a:p>
            <a:pPr algn="l"/>
            <a:r>
              <a:rPr sz="1100" b="0">
                <a:solidFill>
                  <a:srgbClr val="CBC4DB"/>
                </a:solidFill>
                <a:latin typeface="Calibri"/>
              </a:rPr>
              <a:t>Initial post by Wed · replies by Sun</a:t>
            </a:r>
          </a:p>
        </p:txBody>
      </p:sp>
      <p:sp>
        <p:nvSpPr>
          <p:cNvPr id="19" name="TextBox 18"/>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MAT144.com/topics/2/dq/1  ·  Companion Scribe walkthrough on the live page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2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Unit conversions — dimensional analysis with a conversion factor table</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T2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2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01 — WHY THIS DQ EXISTS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Dimensional analysis — let the units do the work.</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Pick the right factor in the right orientation; the rest is multiplication.</a:t>
            </a:r>
          </a:p>
        </p:txBody>
      </p:sp>
      <p:sp>
        <p:nvSpPr>
          <p:cNvPr id="13" name="TextBox 12"/>
          <p:cNvSpPr txBox="1"/>
          <p:nvPr/>
        </p:nvSpPr>
        <p:spPr>
          <a:xfrm>
            <a:off x="457200" y="3108960"/>
            <a:ext cx="6858000" cy="2423160"/>
          </a:xfrm>
          <a:prstGeom prst="rect">
            <a:avLst/>
          </a:prstGeom>
          <a:noFill/>
        </p:spPr>
        <p:txBody>
          <a:bodyPr wrap="square" lIns="0" rIns="0" tIns="0" bIns="0" anchor="t">
            <a:spAutoFit/>
          </a:bodyPr>
          <a:lstStyle/>
          <a:p>
            <a:pPr algn="l"/>
            <a:r>
              <a:rPr sz="1400" b="0">
                <a:solidFill>
                  <a:srgbClr val="1A1628"/>
                </a:solidFill>
                <a:latin typeface="Calibri"/>
              </a:rPr>
              <a:t>A conversion factor is a ratio that equals 1 — like 1 kg / 2.2046 lb. Multiplying by 1 doesn't change the value, but it can change the units the value is expressed in. That's the whole trick of dimensional analysis.
In this DQ you'll do four conversions, each requiring a chain of ratios. The factors live in a table on the worksheet. Your job is to pick the right factors and orient them so the units cancel. Read the units before you trust the numbers.</a:t>
            </a:r>
          </a:p>
        </p:txBody>
      </p:sp>
      <p:sp>
        <p:nvSpPr>
          <p:cNvPr id="14" name="Rounded Rectangle 13"/>
          <p:cNvSpPr/>
          <p:nvPr/>
        </p:nvSpPr>
        <p:spPr>
          <a:xfrm>
            <a:off x="7772400" y="3108960"/>
            <a:ext cx="3931920" cy="2423160"/>
          </a:xfrm>
          <a:prstGeom prst="roundRect">
            <a:avLst>
              <a:gd name="adj" fmla="val 60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01000" y="3273552"/>
            <a:ext cx="3474720" cy="274320"/>
          </a:xfrm>
          <a:prstGeom prst="rect">
            <a:avLst/>
          </a:prstGeom>
          <a:noFill/>
        </p:spPr>
        <p:txBody>
          <a:bodyPr wrap="square" lIns="0" rIns="0" tIns="0" bIns="0" anchor="t">
            <a:spAutoFit/>
          </a:bodyPr>
          <a:lstStyle/>
          <a:p>
            <a:pPr algn="l"/>
            <a:r>
              <a:rPr sz="1000" b="1">
                <a:solidFill>
                  <a:srgbClr val="C99B2D"/>
                </a:solidFill>
                <a:latin typeface="Calibri"/>
              </a:rPr>
              <a:t>▸ CONNECTS TO</a:t>
            </a:r>
          </a:p>
        </p:txBody>
      </p:sp>
      <p:sp>
        <p:nvSpPr>
          <p:cNvPr id="16" name="TextBox 15"/>
          <p:cNvSpPr txBox="1"/>
          <p:nvPr/>
        </p:nvSpPr>
        <p:spPr>
          <a:xfrm>
            <a:off x="8001000" y="3584448"/>
            <a:ext cx="3474720" cy="1828800"/>
          </a:xfrm>
          <a:prstGeom prst="rect">
            <a:avLst/>
          </a:prstGeom>
          <a:noFill/>
        </p:spPr>
        <p:txBody>
          <a:bodyPr wrap="square" lIns="0" rIns="0" tIns="0" bIns="0" anchor="t">
            <a:spAutoFit/>
          </a:bodyPr>
          <a:lstStyle/>
          <a:p>
            <a:pPr algn="l"/>
            <a:r>
              <a:rPr sz="1200" b="0">
                <a:solidFill>
                  <a:srgbClr val="1A1628"/>
                </a:solidFill>
                <a:latin typeface="Calibri"/>
              </a:rPr>
              <a:t>Lesson 4 (Multiply by 1 in disguise) introduces the conversion-factor idea. Lesson 5 (Chain the move) extends it to multi-step chains and compound units. This DQ is both lessons in spreadsheet form.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2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Unit conversions — dimensional analysis with a conversion factor table</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T2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3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02 — THE MATH BEHIND IT</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Multiply by 1, in factor form.</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Pick a ratio so the unit you don't want sits opposite the one you do.</a:t>
            </a:r>
          </a:p>
        </p:txBody>
      </p:sp>
      <p:sp>
        <p:nvSpPr>
          <p:cNvPr id="13" name="Rounded Rectangle 12"/>
          <p:cNvSpPr/>
          <p:nvPr/>
        </p:nvSpPr>
        <p:spPr>
          <a:xfrm>
            <a:off x="640080" y="2880360"/>
            <a:ext cx="10908792" cy="2240280"/>
          </a:xfrm>
          <a:prstGeom prst="roundRect">
            <a:avLst>
              <a:gd name="adj" fmla="val 2500"/>
            </a:avLst>
          </a:prstGeom>
          <a:solidFill>
            <a:srgbClr val="FCEBC8"/>
          </a:solidFill>
          <a:ln w="10160">
            <a:solidFill>
              <a:srgbClr val="E0B85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005840" y="3081528"/>
            <a:ext cx="10177272" cy="274320"/>
          </a:xfrm>
          <a:prstGeom prst="rect">
            <a:avLst/>
          </a:prstGeom>
          <a:noFill/>
        </p:spPr>
        <p:txBody>
          <a:bodyPr wrap="square" lIns="0" rIns="0" tIns="0" bIns="0" anchor="t">
            <a:spAutoFit/>
          </a:bodyPr>
          <a:lstStyle/>
          <a:p>
            <a:pPr algn="l"/>
            <a:r>
              <a:rPr sz="1050" b="1">
                <a:solidFill>
                  <a:srgbClr val="C99B2D"/>
                </a:solidFill>
                <a:latin typeface="Calibri"/>
              </a:rPr>
              <a:t>▸ CONCRETE EXAMPLE — convert 5 kg to lb</a:t>
            </a:r>
          </a:p>
        </p:txBody>
      </p:sp>
      <p:sp>
        <p:nvSpPr>
          <p:cNvPr id="15" name="TextBox 14"/>
          <p:cNvSpPr txBox="1"/>
          <p:nvPr/>
        </p:nvSpPr>
        <p:spPr>
          <a:xfrm>
            <a:off x="914400" y="3566160"/>
            <a:ext cx="10360152" cy="640080"/>
          </a:xfrm>
          <a:prstGeom prst="rect">
            <a:avLst/>
          </a:prstGeom>
          <a:noFill/>
        </p:spPr>
        <p:txBody>
          <a:bodyPr wrap="square" lIns="0" rIns="0" tIns="0" bIns="0" anchor="t">
            <a:spAutoFit/>
          </a:bodyPr>
          <a:lstStyle/>
          <a:p>
            <a:pPr algn="ctr"/>
            <a:r>
              <a:rPr sz="3000" b="1">
                <a:solidFill>
                  <a:srgbClr val="1A1628"/>
                </a:solidFill>
                <a:latin typeface="Calibri"/>
              </a:rPr>
              <a:t>5 </a:t>
            </a:r>
            <a:r>
              <a:rPr sz="3000" b="1" strike="sngStrike">
                <a:solidFill>
                  <a:srgbClr val="C2546E"/>
                </a:solidFill>
                <a:latin typeface="Calibri"/>
              </a:rPr>
              <a:t>kg</a:t>
            </a:r>
            <a:r>
              <a:rPr sz="3000" b="0">
                <a:solidFill>
                  <a:srgbClr val="6B6878"/>
                </a:solidFill>
                <a:latin typeface="Calibri"/>
              </a:rPr>
              <a:t>  ×  ( </a:t>
            </a:r>
            <a:r>
              <a:rPr sz="3000" b="1">
                <a:solidFill>
                  <a:srgbClr val="1A1628"/>
                </a:solidFill>
                <a:latin typeface="Calibri"/>
              </a:rPr>
              <a:t>2.2046 </a:t>
            </a:r>
            <a:r>
              <a:rPr sz="3000" b="1">
                <a:solidFill>
                  <a:srgbClr val="2E1257"/>
                </a:solidFill>
                <a:latin typeface="Calibri"/>
              </a:rPr>
              <a:t>lb</a:t>
            </a:r>
            <a:r>
              <a:rPr sz="3000" b="0">
                <a:solidFill>
                  <a:srgbClr val="6B6878"/>
                </a:solidFill>
                <a:latin typeface="Calibri"/>
              </a:rPr>
              <a:t>  /  1 </a:t>
            </a:r>
            <a:r>
              <a:rPr sz="3000" b="1" strike="sngStrike">
                <a:solidFill>
                  <a:srgbClr val="C2546E"/>
                </a:solidFill>
                <a:latin typeface="Calibri"/>
              </a:rPr>
              <a:t>kg</a:t>
            </a:r>
            <a:r>
              <a:rPr sz="3000" b="0">
                <a:solidFill>
                  <a:srgbClr val="6B6878"/>
                </a:solidFill>
                <a:latin typeface="Calibri"/>
              </a:rPr>
              <a:t> )  =  </a:t>
            </a:r>
            <a:r>
              <a:rPr sz="3000" b="1">
                <a:solidFill>
                  <a:srgbClr val="1A1628"/>
                </a:solidFill>
                <a:latin typeface="Calibri"/>
              </a:rPr>
              <a:t>11.023 </a:t>
            </a:r>
            <a:r>
              <a:rPr sz="3000" b="1">
                <a:solidFill>
                  <a:srgbClr val="2E1257"/>
                </a:solidFill>
                <a:latin typeface="Calibri"/>
              </a:rPr>
              <a:t>lb</a:t>
            </a:r>
          </a:p>
        </p:txBody>
      </p:sp>
      <p:sp>
        <p:nvSpPr>
          <p:cNvPr id="16" name="TextBox 15"/>
          <p:cNvSpPr txBox="1"/>
          <p:nvPr/>
        </p:nvSpPr>
        <p:spPr>
          <a:xfrm>
            <a:off x="914400" y="4297680"/>
            <a:ext cx="10360152" cy="365760"/>
          </a:xfrm>
          <a:prstGeom prst="rect">
            <a:avLst/>
          </a:prstGeom>
          <a:noFill/>
        </p:spPr>
        <p:txBody>
          <a:bodyPr wrap="square" lIns="0" rIns="0" tIns="0" bIns="0" anchor="t">
            <a:spAutoFit/>
          </a:bodyPr>
          <a:lstStyle/>
          <a:p>
            <a:pPr algn="ctr"/>
            <a:r>
              <a:rPr sz="1300" b="0">
                <a:solidFill>
                  <a:srgbClr val="1A1628"/>
                </a:solidFill>
                <a:latin typeface="Calibri"/>
              </a:rPr>
              <a:t>Both </a:t>
            </a:r>
            <a:r>
              <a:rPr sz="1300" b="1" strike="sngStrike">
                <a:solidFill>
                  <a:srgbClr val="C2546E"/>
                </a:solidFill>
                <a:latin typeface="Calibri"/>
              </a:rPr>
              <a:t>kg</a:t>
            </a:r>
            <a:r>
              <a:rPr sz="1300" b="0">
                <a:solidFill>
                  <a:srgbClr val="1A1628"/>
                </a:solidFill>
                <a:latin typeface="Calibri"/>
              </a:rPr>
              <a:t>'s sit on opposite sides of the multiplication — they cancel. </a:t>
            </a:r>
            <a:r>
              <a:rPr sz="1300" b="1">
                <a:solidFill>
                  <a:srgbClr val="2E1257"/>
                </a:solidFill>
                <a:latin typeface="Calibri"/>
              </a:rPr>
              <a:t>lb</a:t>
            </a:r>
            <a:r>
              <a:rPr sz="1300" b="0">
                <a:solidFill>
                  <a:srgbClr val="1A1628"/>
                </a:solidFill>
                <a:latin typeface="Calibri"/>
              </a:rPr>
              <a:t> is the surviving unit.</a:t>
            </a:r>
          </a:p>
        </p:txBody>
      </p:sp>
      <p:sp>
        <p:nvSpPr>
          <p:cNvPr id="17" name="TextBox 16"/>
          <p:cNvSpPr txBox="1"/>
          <p:nvPr/>
        </p:nvSpPr>
        <p:spPr>
          <a:xfrm>
            <a:off x="914400" y="4663440"/>
            <a:ext cx="10360152" cy="320040"/>
          </a:xfrm>
          <a:prstGeom prst="rect">
            <a:avLst/>
          </a:prstGeom>
          <a:noFill/>
        </p:spPr>
        <p:txBody>
          <a:bodyPr wrap="square" lIns="0" rIns="0" tIns="0" bIns="0" anchor="t">
            <a:spAutoFit/>
          </a:bodyPr>
          <a:lstStyle/>
          <a:p>
            <a:pPr algn="ctr"/>
            <a:r>
              <a:rPr sz="1100" b="0">
                <a:solidFill>
                  <a:srgbClr val="6B6878"/>
                </a:solidFill>
                <a:latin typeface="Calibri"/>
              </a:rPr>
              <a:t>Any unit on the TOP of one factor cancels with the SAME unit on the BOTTOM of another.</a:t>
            </a:r>
          </a:p>
        </p:txBody>
      </p:sp>
      <p:sp>
        <p:nvSpPr>
          <p:cNvPr id="18" name="TextBox 17"/>
          <p:cNvSpPr txBox="1"/>
          <p:nvPr/>
        </p:nvSpPr>
        <p:spPr>
          <a:xfrm>
            <a:off x="457200" y="5257800"/>
            <a:ext cx="11247120" cy="365760"/>
          </a:xfrm>
          <a:prstGeom prst="rect">
            <a:avLst/>
          </a:prstGeom>
          <a:noFill/>
        </p:spPr>
        <p:txBody>
          <a:bodyPr wrap="square" lIns="0" rIns="0" tIns="0" bIns="0" anchor="t">
            <a:spAutoFit/>
          </a:bodyPr>
          <a:lstStyle/>
          <a:p>
            <a:pPr algn="l"/>
            <a:r>
              <a:rPr sz="1200" b="0">
                <a:solidFill>
                  <a:srgbClr val="1A1628"/>
                </a:solidFill>
                <a:latin typeface="Calibri"/>
              </a:rPr>
              <a:t>Stack factors as needed: kg → g → mg gets two factors in a row. For squared units (like ft² → m²), apply the same factor twice — once for each "foot" hiding inside the squared unit.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2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Unit conversions — dimensional analysis with a conversion factor table</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T2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4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03 — HOW IT WORKS IN EXCEL</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Reference the factor table — never type numbers.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Gold cells hold the formulas; the factor table is reference data only.</a:t>
            </a:r>
          </a:p>
        </p:txBody>
      </p:sp>
      <p:sp>
        <p:nvSpPr>
          <p:cNvPr id="13" name="Rounded Rectangle 12"/>
          <p:cNvSpPr/>
          <p:nvPr/>
        </p:nvSpPr>
        <p:spPr>
          <a:xfrm>
            <a:off x="640080" y="2880360"/>
            <a:ext cx="5271516" cy="1920240"/>
          </a:xfrm>
          <a:prstGeom prst="roundRect">
            <a:avLst>
              <a:gd name="adj" fmla="val 3000"/>
            </a:avLst>
          </a:prstGeom>
          <a:solidFill>
            <a:srgbClr val="E1F5EE"/>
          </a:solidFill>
          <a:ln w="12700">
            <a:solidFill>
              <a:srgbClr val="5DCAA5"/>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60120" y="3081528"/>
            <a:ext cx="4631436" cy="274320"/>
          </a:xfrm>
          <a:prstGeom prst="rect">
            <a:avLst/>
          </a:prstGeom>
          <a:noFill/>
        </p:spPr>
        <p:txBody>
          <a:bodyPr wrap="square" lIns="0" rIns="0" tIns="0" bIns="0" anchor="t">
            <a:spAutoFit/>
          </a:bodyPr>
          <a:lstStyle/>
          <a:p>
            <a:pPr algn="l"/>
            <a:r>
              <a:rPr sz="1100" b="1">
                <a:solidFill>
                  <a:srgbClr val="0F6E56"/>
                </a:solidFill>
                <a:latin typeface="Calibri"/>
              </a:rPr>
              <a:t>▸ DO THIS  ·  cell reference</a:t>
            </a:r>
          </a:p>
        </p:txBody>
      </p:sp>
      <p:sp>
        <p:nvSpPr>
          <p:cNvPr id="15" name="TextBox 14"/>
          <p:cNvSpPr txBox="1"/>
          <p:nvPr/>
        </p:nvSpPr>
        <p:spPr>
          <a:xfrm>
            <a:off x="960120" y="3429000"/>
            <a:ext cx="4631436" cy="731520"/>
          </a:xfrm>
          <a:prstGeom prst="rect">
            <a:avLst/>
          </a:prstGeom>
          <a:noFill/>
        </p:spPr>
        <p:txBody>
          <a:bodyPr wrap="square" lIns="0" rIns="0" tIns="0" bIns="0" anchor="t">
            <a:spAutoFit/>
          </a:bodyPr>
          <a:lstStyle/>
          <a:p>
            <a:pPr algn="ctr"/>
            <a:r>
              <a:rPr sz="4400" b="1">
                <a:solidFill>
                  <a:srgbClr val="0F6E56"/>
                </a:solidFill>
                <a:latin typeface="Consolas"/>
              </a:rPr>
              <a:t>=L9/I9</a:t>
            </a:r>
          </a:p>
        </p:txBody>
      </p:sp>
      <p:sp>
        <p:nvSpPr>
          <p:cNvPr id="16" name="TextBox 15"/>
          <p:cNvSpPr txBox="1"/>
          <p:nvPr/>
        </p:nvSpPr>
        <p:spPr>
          <a:xfrm>
            <a:off x="960120" y="4206240"/>
            <a:ext cx="4631436" cy="274320"/>
          </a:xfrm>
          <a:prstGeom prst="rect">
            <a:avLst/>
          </a:prstGeom>
          <a:noFill/>
        </p:spPr>
        <p:txBody>
          <a:bodyPr wrap="square" lIns="0" rIns="0" tIns="0" bIns="0" anchor="t">
            <a:spAutoFit/>
          </a:bodyPr>
          <a:lstStyle/>
          <a:p>
            <a:pPr algn="ctr"/>
            <a:r>
              <a:rPr sz="1200" b="0">
                <a:solidFill>
                  <a:srgbClr val="6B6878"/>
                </a:solidFill>
                <a:latin typeface="Calibri"/>
              </a:rPr>
              <a:t>points at the factor-table cells</a:t>
            </a:r>
          </a:p>
        </p:txBody>
      </p:sp>
      <p:sp>
        <p:nvSpPr>
          <p:cNvPr id="17" name="TextBox 16"/>
          <p:cNvSpPr txBox="1"/>
          <p:nvPr/>
        </p:nvSpPr>
        <p:spPr>
          <a:xfrm>
            <a:off x="960120" y="4453128"/>
            <a:ext cx="4631436" cy="274320"/>
          </a:xfrm>
          <a:prstGeom prst="rect">
            <a:avLst/>
          </a:prstGeom>
          <a:noFill/>
        </p:spPr>
        <p:txBody>
          <a:bodyPr wrap="square" lIns="0" rIns="0" tIns="0" bIns="0" anchor="t">
            <a:spAutoFit/>
          </a:bodyPr>
          <a:lstStyle/>
          <a:p>
            <a:pPr algn="ctr"/>
            <a:r>
              <a:rPr sz="1100" b="0">
                <a:solidFill>
                  <a:srgbClr val="0F6E56"/>
                </a:solidFill>
                <a:latin typeface="Calibri"/>
              </a:rPr>
              <a:t>→ when L9 or I9 change, your answer updates</a:t>
            </a:r>
          </a:p>
        </p:txBody>
      </p:sp>
      <p:sp>
        <p:nvSpPr>
          <p:cNvPr id="18" name="Rounded Rectangle 17"/>
          <p:cNvSpPr/>
          <p:nvPr/>
        </p:nvSpPr>
        <p:spPr>
          <a:xfrm>
            <a:off x="6277356" y="2880360"/>
            <a:ext cx="5271516" cy="1920240"/>
          </a:xfrm>
          <a:prstGeom prst="roundRect">
            <a:avLst>
              <a:gd name="adj" fmla="val 3000"/>
            </a:avLst>
          </a:prstGeom>
          <a:solidFill>
            <a:srgbClr val="FCE6EC"/>
          </a:solidFill>
          <a:ln w="12700">
            <a:solidFill>
              <a:srgbClr val="DC7E9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597396" y="3081528"/>
            <a:ext cx="4631436" cy="274320"/>
          </a:xfrm>
          <a:prstGeom prst="rect">
            <a:avLst/>
          </a:prstGeom>
          <a:noFill/>
        </p:spPr>
        <p:txBody>
          <a:bodyPr wrap="square" lIns="0" rIns="0" tIns="0" bIns="0" anchor="t">
            <a:spAutoFit/>
          </a:bodyPr>
          <a:lstStyle/>
          <a:p>
            <a:pPr algn="l"/>
            <a:r>
              <a:rPr sz="1100" b="1">
                <a:solidFill>
                  <a:srgbClr val="C2546E"/>
                </a:solidFill>
                <a:latin typeface="Calibri"/>
              </a:rPr>
              <a:t>▸ NOT THIS  ·  hand-typed number</a:t>
            </a:r>
          </a:p>
        </p:txBody>
      </p:sp>
      <p:sp>
        <p:nvSpPr>
          <p:cNvPr id="20" name="TextBox 19"/>
          <p:cNvSpPr txBox="1"/>
          <p:nvPr/>
        </p:nvSpPr>
        <p:spPr>
          <a:xfrm>
            <a:off x="6597396" y="3429000"/>
            <a:ext cx="4631436" cy="731520"/>
          </a:xfrm>
          <a:prstGeom prst="rect">
            <a:avLst/>
          </a:prstGeom>
          <a:noFill/>
        </p:spPr>
        <p:txBody>
          <a:bodyPr wrap="square" lIns="0" rIns="0" tIns="0" bIns="0" anchor="t">
            <a:spAutoFit/>
          </a:bodyPr>
          <a:lstStyle/>
          <a:p>
            <a:pPr algn="ctr"/>
            <a:r>
              <a:rPr sz="4400" b="1" strike="sngStrike">
                <a:solidFill>
                  <a:srgbClr val="C2546E"/>
                </a:solidFill>
                <a:latin typeface="Consolas"/>
              </a:rPr>
              <a:t>=2.2046</a:t>
            </a:r>
          </a:p>
        </p:txBody>
      </p:sp>
      <p:sp>
        <p:nvSpPr>
          <p:cNvPr id="21" name="TextBox 20"/>
          <p:cNvSpPr txBox="1"/>
          <p:nvPr/>
        </p:nvSpPr>
        <p:spPr>
          <a:xfrm>
            <a:off x="6597396" y="4206240"/>
            <a:ext cx="4631436" cy="274320"/>
          </a:xfrm>
          <a:prstGeom prst="rect">
            <a:avLst/>
          </a:prstGeom>
          <a:noFill/>
        </p:spPr>
        <p:txBody>
          <a:bodyPr wrap="square" lIns="0" rIns="0" tIns="0" bIns="0" anchor="t">
            <a:spAutoFit/>
          </a:bodyPr>
          <a:lstStyle/>
          <a:p>
            <a:pPr algn="ctr"/>
            <a:r>
              <a:rPr sz="1200" b="0">
                <a:solidFill>
                  <a:srgbClr val="6B6878"/>
                </a:solidFill>
                <a:latin typeface="Calibri"/>
              </a:rPr>
              <a:t>the conversion factor as a literal</a:t>
            </a:r>
          </a:p>
        </p:txBody>
      </p:sp>
      <p:sp>
        <p:nvSpPr>
          <p:cNvPr id="22" name="TextBox 21"/>
          <p:cNvSpPr txBox="1"/>
          <p:nvPr/>
        </p:nvSpPr>
        <p:spPr>
          <a:xfrm>
            <a:off x="6597396" y="4453128"/>
            <a:ext cx="4631436" cy="274320"/>
          </a:xfrm>
          <a:prstGeom prst="rect">
            <a:avLst/>
          </a:prstGeom>
          <a:noFill/>
        </p:spPr>
        <p:txBody>
          <a:bodyPr wrap="square" lIns="0" rIns="0" tIns="0" bIns="0" anchor="t">
            <a:spAutoFit/>
          </a:bodyPr>
          <a:lstStyle/>
          <a:p>
            <a:pPr algn="ctr"/>
            <a:r>
              <a:rPr sz="1100" b="0">
                <a:solidFill>
                  <a:srgbClr val="C2546E"/>
                </a:solidFill>
                <a:latin typeface="Calibri"/>
              </a:rPr>
              <a:t>→ auto-grader flags this as wrong</a:t>
            </a:r>
          </a:p>
        </p:txBody>
      </p:sp>
      <p:sp>
        <p:nvSpPr>
          <p:cNvPr id="23" name="Rounded Rectangle 22"/>
          <p:cNvSpPr/>
          <p:nvPr/>
        </p:nvSpPr>
        <p:spPr>
          <a:xfrm>
            <a:off x="640080" y="4983480"/>
            <a:ext cx="10908792" cy="457200"/>
          </a:xfrm>
          <a:prstGeom prst="roundRect">
            <a:avLst>
              <a:gd name="adj" fmla="val 6000"/>
            </a:avLst>
          </a:prstGeom>
          <a:solidFill>
            <a:srgbClr val="FFFFFF"/>
          </a:solidFill>
          <a:ln w="8890">
            <a:solidFill>
              <a:srgbClr val="E2E0E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14400" y="5102352"/>
            <a:ext cx="2286000" cy="274320"/>
          </a:xfrm>
          <a:prstGeom prst="rect">
            <a:avLst/>
          </a:prstGeom>
          <a:noFill/>
        </p:spPr>
        <p:txBody>
          <a:bodyPr wrap="square" lIns="0" rIns="0" tIns="0" bIns="0" anchor="t">
            <a:spAutoFit/>
          </a:bodyPr>
          <a:lstStyle/>
          <a:p>
            <a:pPr algn="l"/>
            <a:r>
              <a:rPr sz="900" b="1">
                <a:solidFill>
                  <a:srgbClr val="6B6878"/>
                </a:solidFill>
                <a:latin typeface="Calibri"/>
              </a:rPr>
              <a:t>QUICK COLOR REMINDER</a:t>
            </a:r>
          </a:p>
        </p:txBody>
      </p:sp>
      <p:sp>
        <p:nvSpPr>
          <p:cNvPr id="25" name="Rounded Rectangle 24"/>
          <p:cNvSpPr/>
          <p:nvPr/>
        </p:nvSpPr>
        <p:spPr>
          <a:xfrm>
            <a:off x="3200400" y="5138928"/>
            <a:ext cx="201168" cy="201168"/>
          </a:xfrm>
          <a:prstGeom prst="roundRect">
            <a:avLst>
              <a:gd name="adj" fmla="val 25000"/>
            </a:avLst>
          </a:prstGeom>
          <a:solidFill>
            <a:srgbClr val="4D8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34930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Blue · text</a:t>
            </a:r>
          </a:p>
        </p:txBody>
      </p:sp>
      <p:sp>
        <p:nvSpPr>
          <p:cNvPr id="27" name="Rounded Rectangle 26"/>
          <p:cNvSpPr/>
          <p:nvPr/>
        </p:nvSpPr>
        <p:spPr>
          <a:xfrm>
            <a:off x="5257800" y="5138928"/>
            <a:ext cx="201168" cy="201168"/>
          </a:xfrm>
          <a:prstGeom prst="roundRect">
            <a:avLst>
              <a:gd name="adj" fmla="val 25000"/>
            </a:avLst>
          </a:prstGeom>
          <a:solidFill>
            <a:srgbClr val="7FB86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55504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Green · numbers</a:t>
            </a:r>
          </a:p>
        </p:txBody>
      </p:sp>
      <p:sp>
        <p:nvSpPr>
          <p:cNvPr id="29" name="Rounded Rectangle 28"/>
          <p:cNvSpPr/>
          <p:nvPr/>
        </p:nvSpPr>
        <p:spPr>
          <a:xfrm>
            <a:off x="7315200" y="5138928"/>
            <a:ext cx="201168" cy="201168"/>
          </a:xfrm>
          <a:prstGeom prst="roundRect">
            <a:avLst>
              <a:gd name="adj" fmla="val 25000"/>
            </a:avLst>
          </a:prstGeom>
          <a:solidFill>
            <a:srgbClr val="C99B2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6078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Gold · formulas</a:t>
            </a:r>
          </a:p>
        </p:txBody>
      </p:sp>
      <p:sp>
        <p:nvSpPr>
          <p:cNvPr id="31" name="Rounded Rectangle 30"/>
          <p:cNvSpPr/>
          <p:nvPr/>
        </p:nvSpPr>
        <p:spPr>
          <a:xfrm>
            <a:off x="9372600" y="5138928"/>
            <a:ext cx="201168" cy="201168"/>
          </a:xfrm>
          <a:prstGeom prst="roundRect">
            <a:avLst>
              <a:gd name="adj" fmla="val 25000"/>
            </a:avLst>
          </a:prstGeom>
          <a:solidFill>
            <a:srgbClr val="CCC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9665208" y="5102352"/>
            <a:ext cx="1673352" cy="274320"/>
          </a:xfrm>
          <a:prstGeom prst="rect">
            <a:avLst/>
          </a:prstGeom>
          <a:noFill/>
        </p:spPr>
        <p:txBody>
          <a:bodyPr wrap="square" lIns="0" rIns="0" tIns="0" bIns="0" anchor="t">
            <a:spAutoFit/>
          </a:bodyPr>
          <a:lstStyle/>
          <a:p>
            <a:pPr algn="l"/>
            <a:r>
              <a:rPr sz="1050" b="1">
                <a:solidFill>
                  <a:srgbClr val="1A1628"/>
                </a:solidFill>
                <a:latin typeface="Calibri"/>
              </a:rPr>
              <a:t>Other · reference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2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Unit conversions — dimensional analysis with a conversion factor table</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T2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5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04 — A WORKED EXAMPLE</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Three moves, same every problem.</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Pick the factor → orient it → multiply.</a:t>
            </a:r>
          </a:p>
        </p:txBody>
      </p:sp>
      <p:sp>
        <p:nvSpPr>
          <p:cNvPr id="13" name="Oval 12"/>
          <p:cNvSpPr/>
          <p:nvPr/>
        </p:nvSpPr>
        <p:spPr>
          <a:xfrm>
            <a:off x="59436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1</a:t>
            </a:r>
          </a:p>
        </p:txBody>
      </p:sp>
      <p:sp>
        <p:nvSpPr>
          <p:cNvPr id="14" name="TextBox 13"/>
          <p:cNvSpPr txBox="1"/>
          <p:nvPr/>
        </p:nvSpPr>
        <p:spPr>
          <a:xfrm>
            <a:off x="114300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Identify the units involved.</a:t>
            </a:r>
          </a:p>
        </p:txBody>
      </p:sp>
      <p:sp>
        <p:nvSpPr>
          <p:cNvPr id="15" name="TextBox 14"/>
          <p:cNvSpPr txBox="1"/>
          <p:nvPr/>
        </p:nvSpPr>
        <p:spPr>
          <a:xfrm>
            <a:off x="114300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Read the problem statement. What's the starting unit? What's the ending unit? List both. Sometimes you'll need an intermediate (e.g., kg → g → mg).</a:t>
            </a:r>
          </a:p>
        </p:txBody>
      </p:sp>
      <p:sp>
        <p:nvSpPr>
          <p:cNvPr id="16" name="Oval 15"/>
          <p:cNvSpPr/>
          <p:nvPr/>
        </p:nvSpPr>
        <p:spPr>
          <a:xfrm>
            <a:off x="6446520" y="310896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2</a:t>
            </a:r>
          </a:p>
        </p:txBody>
      </p:sp>
      <p:sp>
        <p:nvSpPr>
          <p:cNvPr id="17" name="TextBox 16"/>
          <p:cNvSpPr txBox="1"/>
          <p:nvPr/>
        </p:nvSpPr>
        <p:spPr>
          <a:xfrm>
            <a:off x="6995160" y="3090672"/>
            <a:ext cx="4937760" cy="320040"/>
          </a:xfrm>
          <a:prstGeom prst="rect">
            <a:avLst/>
          </a:prstGeom>
          <a:noFill/>
        </p:spPr>
        <p:txBody>
          <a:bodyPr wrap="square" lIns="0" rIns="0" tIns="0" bIns="0" anchor="t">
            <a:spAutoFit/>
          </a:bodyPr>
          <a:lstStyle/>
          <a:p>
            <a:pPr algn="l"/>
            <a:r>
              <a:rPr sz="1400" b="1">
                <a:solidFill>
                  <a:srgbClr val="2E1257"/>
                </a:solidFill>
                <a:latin typeface="Calibri"/>
              </a:rPr>
              <a:t>Find the right rows in the factor table.</a:t>
            </a:r>
          </a:p>
        </p:txBody>
      </p:sp>
      <p:sp>
        <p:nvSpPr>
          <p:cNvPr id="18" name="TextBox 17"/>
          <p:cNvSpPr txBox="1"/>
          <p:nvPr/>
        </p:nvSpPr>
        <p:spPr>
          <a:xfrm>
            <a:off x="6995160" y="3401568"/>
            <a:ext cx="4937760" cy="1371600"/>
          </a:xfrm>
          <a:prstGeom prst="rect">
            <a:avLst/>
          </a:prstGeom>
          <a:noFill/>
        </p:spPr>
        <p:txBody>
          <a:bodyPr wrap="square" lIns="0" rIns="0" tIns="0" bIns="0" anchor="t">
            <a:spAutoFit/>
          </a:bodyPr>
          <a:lstStyle/>
          <a:p>
            <a:pPr algn="l"/>
            <a:r>
              <a:rPr sz="1150" b="0">
                <a:solidFill>
                  <a:srgbClr val="6B6878"/>
                </a:solidFill>
                <a:latin typeface="Calibri"/>
              </a:rPr>
              <a:t>Scan the table for the units. Each row gives one equivalence (e.g., 1 kg = 1000 g).</a:t>
            </a:r>
          </a:p>
        </p:txBody>
      </p:sp>
      <p:sp>
        <p:nvSpPr>
          <p:cNvPr id="19" name="Oval 18"/>
          <p:cNvSpPr/>
          <p:nvPr/>
        </p:nvSpPr>
        <p:spPr>
          <a:xfrm>
            <a:off x="59436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3</a:t>
            </a:r>
          </a:p>
        </p:txBody>
      </p:sp>
      <p:sp>
        <p:nvSpPr>
          <p:cNvPr id="20" name="TextBox 19"/>
          <p:cNvSpPr txBox="1"/>
          <p:nvPr/>
        </p:nvSpPr>
        <p:spPr>
          <a:xfrm>
            <a:off x="114300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Orient each factor so units cancel.</a:t>
            </a:r>
          </a:p>
        </p:txBody>
      </p:sp>
      <p:sp>
        <p:nvSpPr>
          <p:cNvPr id="21" name="TextBox 20"/>
          <p:cNvSpPr txBox="1"/>
          <p:nvPr/>
        </p:nvSpPr>
        <p:spPr>
          <a:xfrm>
            <a:off x="114300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Put the unit you want to cancel in the OPPOSITE position from where it sits. If kg is on top of your starting quantity, kg goes on the bottom of the next factor.</a:t>
            </a:r>
          </a:p>
        </p:txBody>
      </p:sp>
      <p:sp>
        <p:nvSpPr>
          <p:cNvPr id="22" name="Oval 21"/>
          <p:cNvSpPr/>
          <p:nvPr/>
        </p:nvSpPr>
        <p:spPr>
          <a:xfrm>
            <a:off x="6446520" y="4663440"/>
            <a:ext cx="384048" cy="384048"/>
          </a:xfrm>
          <a:prstGeom prst="ellipse">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400" b="1">
                <a:solidFill>
                  <a:srgbClr val="FFFFFF"/>
                </a:solidFill>
                <a:latin typeface="Calibri"/>
              </a:rPr>
              <a:t>4</a:t>
            </a:r>
          </a:p>
        </p:txBody>
      </p:sp>
      <p:sp>
        <p:nvSpPr>
          <p:cNvPr id="23" name="TextBox 22"/>
          <p:cNvSpPr txBox="1"/>
          <p:nvPr/>
        </p:nvSpPr>
        <p:spPr>
          <a:xfrm>
            <a:off x="6995160" y="4645152"/>
            <a:ext cx="4937760" cy="320040"/>
          </a:xfrm>
          <a:prstGeom prst="rect">
            <a:avLst/>
          </a:prstGeom>
          <a:noFill/>
        </p:spPr>
        <p:txBody>
          <a:bodyPr wrap="square" lIns="0" rIns="0" tIns="0" bIns="0" anchor="t">
            <a:spAutoFit/>
          </a:bodyPr>
          <a:lstStyle/>
          <a:p>
            <a:pPr algn="l"/>
            <a:r>
              <a:rPr sz="1400" b="1">
                <a:solidFill>
                  <a:srgbClr val="2E1257"/>
                </a:solidFill>
                <a:latin typeface="Calibri"/>
              </a:rPr>
              <a:t>Stack and multiply.</a:t>
            </a:r>
          </a:p>
        </p:txBody>
      </p:sp>
      <p:sp>
        <p:nvSpPr>
          <p:cNvPr id="24" name="TextBox 23"/>
          <p:cNvSpPr txBox="1"/>
          <p:nvPr/>
        </p:nvSpPr>
        <p:spPr>
          <a:xfrm>
            <a:off x="6995160" y="4956048"/>
            <a:ext cx="4937760" cy="1371600"/>
          </a:xfrm>
          <a:prstGeom prst="rect">
            <a:avLst/>
          </a:prstGeom>
          <a:noFill/>
        </p:spPr>
        <p:txBody>
          <a:bodyPr wrap="square" lIns="0" rIns="0" tIns="0" bIns="0" anchor="t">
            <a:spAutoFit/>
          </a:bodyPr>
          <a:lstStyle/>
          <a:p>
            <a:pPr algn="l"/>
            <a:r>
              <a:rPr sz="1150" b="0">
                <a:solidFill>
                  <a:srgbClr val="6B6878"/>
                </a:solidFill>
                <a:latin typeface="Calibri"/>
              </a:rPr>
              <a:t>Excel formula: =start_value * (factor_1) * (factor_2) * ... where each factor references the table. Format the result with the new unit.</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457200" y="274320"/>
            <a:ext cx="7315200" cy="274320"/>
          </a:xfrm>
          <a:prstGeom prst="rect">
            <a:avLst/>
          </a:prstGeom>
          <a:noFill/>
        </p:spPr>
        <p:txBody>
          <a:bodyPr wrap="square" lIns="0" rIns="0" tIns="0" bIns="0" anchor="t">
            <a:spAutoFit/>
          </a:bodyPr>
          <a:lstStyle/>
          <a:p>
            <a:pPr algn="l"/>
            <a:r>
              <a:rPr sz="1000" b="1">
                <a:solidFill>
                  <a:srgbClr val="C99B2D"/>
                </a:solidFill>
                <a:latin typeface="Calibri"/>
              </a:rPr>
              <a:t>MAT-144  ·  GRAND CANYON UNIVERSITY</a:t>
            </a:r>
          </a:p>
        </p:txBody>
      </p:sp>
      <p:sp>
        <p:nvSpPr>
          <p:cNvPr id="3" name="TextBox 2"/>
          <p:cNvSpPr txBox="1"/>
          <p:nvPr/>
        </p:nvSpPr>
        <p:spPr>
          <a:xfrm>
            <a:off x="457200" y="502920"/>
            <a:ext cx="7315200" cy="411480"/>
          </a:xfrm>
          <a:prstGeom prst="rect">
            <a:avLst/>
          </a:prstGeom>
          <a:noFill/>
        </p:spPr>
        <p:txBody>
          <a:bodyPr wrap="square" lIns="0" rIns="0" tIns="0" bIns="0" anchor="t">
            <a:spAutoFit/>
          </a:bodyPr>
          <a:lstStyle/>
          <a:p>
            <a:pPr algn="l"/>
            <a:r>
              <a:rPr sz="2000" b="1">
                <a:solidFill>
                  <a:srgbClr val="2E1257"/>
                </a:solidFill>
                <a:latin typeface="Calibri"/>
              </a:rPr>
              <a:t>Topic 2 · DQ 1</a:t>
            </a:r>
          </a:p>
        </p:txBody>
      </p:sp>
      <p:sp>
        <p:nvSpPr>
          <p:cNvPr id="4" name="TextBox 3"/>
          <p:cNvSpPr txBox="1"/>
          <p:nvPr/>
        </p:nvSpPr>
        <p:spPr>
          <a:xfrm>
            <a:off x="457200" y="868680"/>
            <a:ext cx="8686800" cy="274320"/>
          </a:xfrm>
          <a:prstGeom prst="rect">
            <a:avLst/>
          </a:prstGeom>
          <a:noFill/>
        </p:spPr>
        <p:txBody>
          <a:bodyPr wrap="square" lIns="0" rIns="0" tIns="0" bIns="0" anchor="t">
            <a:spAutoFit/>
          </a:bodyPr>
          <a:lstStyle/>
          <a:p>
            <a:pPr algn="l"/>
            <a:r>
              <a:rPr sz="1050" b="0">
                <a:solidFill>
                  <a:srgbClr val="6B6878"/>
                </a:solidFill>
                <a:latin typeface="Calibri"/>
              </a:rPr>
              <a:t>Unit conversions — dimensional analysis with a conversion factor table</a:t>
            </a:r>
          </a:p>
        </p:txBody>
      </p:sp>
      <p:cxnSp>
        <p:nvCxnSpPr>
          <p:cNvPr id="5" name="Connector 4"/>
          <p:cNvCxnSpPr/>
          <p:nvPr/>
        </p:nvCxnSpPr>
        <p:spPr>
          <a:xfrm>
            <a:off x="457200" y="1188720"/>
            <a:ext cx="11277295" cy="0"/>
          </a:xfrm>
          <a:prstGeom prst="line">
            <a:avLst/>
          </a:prstGeom>
          <a:ln w="19050">
            <a:solidFill>
              <a:srgbClr val="E0B85E"/>
            </a:solidFill>
          </a:ln>
        </p:spPr>
        <p:style>
          <a:lnRef idx="2">
            <a:schemeClr val="accent1"/>
          </a:lnRef>
          <a:fillRef idx="0">
            <a:schemeClr val="accent1"/>
          </a:fillRef>
          <a:effectRef idx="1">
            <a:schemeClr val="accent1"/>
          </a:effectRef>
          <a:fontRef idx="minor">
            <a:schemeClr val="tx1"/>
          </a:fontRef>
        </p:style>
      </p:cxnSp>
      <p:pic>
        <p:nvPicPr>
          <p:cNvPr id="6" name="Picture 5" descr="gcu_wordmark.png"/>
          <p:cNvPicPr>
            <a:picLocks noChangeAspect="1"/>
          </p:cNvPicPr>
          <p:nvPr/>
        </p:nvPicPr>
        <p:blipFill>
          <a:blip r:embed="rId2"/>
          <a:stretch>
            <a:fillRect/>
          </a:stretch>
        </p:blipFill>
        <p:spPr>
          <a:xfrm>
            <a:off x="10454335" y="5726430"/>
            <a:ext cx="1280160" cy="720090"/>
          </a:xfrm>
          <a:prstGeom prst="rect">
            <a:avLst/>
          </a:prstGeom>
        </p:spPr>
      </p:pic>
      <p:cxnSp>
        <p:nvCxnSpPr>
          <p:cNvPr id="7" name="Connector 6"/>
          <p:cNvCxnSpPr/>
          <p:nvPr/>
        </p:nvCxnSpPr>
        <p:spPr>
          <a:xfrm>
            <a:off x="457200" y="6446520"/>
            <a:ext cx="11277295" cy="0"/>
          </a:xfrm>
          <a:prstGeom prst="line">
            <a:avLst/>
          </a:prstGeom>
          <a:ln w="5080">
            <a:solidFill>
              <a:srgbClr val="DAD7E0"/>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457200" y="6519672"/>
            <a:ext cx="7315200" cy="274320"/>
          </a:xfrm>
          <a:prstGeom prst="rect">
            <a:avLst/>
          </a:prstGeom>
          <a:noFill/>
        </p:spPr>
        <p:txBody>
          <a:bodyPr wrap="square" lIns="0" rIns="0" tIns="0" bIns="0" anchor="t">
            <a:spAutoFit/>
          </a:bodyPr>
          <a:lstStyle/>
          <a:p>
            <a:pPr algn="l"/>
            <a:r>
              <a:rPr sz="900" b="0">
                <a:solidFill>
                  <a:srgbClr val="6B6878"/>
                </a:solidFill>
                <a:latin typeface="Calibri"/>
              </a:rPr>
              <a:t>MAT-144 · T2 DQ 1 · Why this DQ exists</a:t>
            </a:r>
          </a:p>
        </p:txBody>
      </p:sp>
      <p:sp>
        <p:nvSpPr>
          <p:cNvPr id="9" name="TextBox 8"/>
          <p:cNvSpPr txBox="1"/>
          <p:nvPr/>
        </p:nvSpPr>
        <p:spPr>
          <a:xfrm>
            <a:off x="10362895" y="6519672"/>
            <a:ext cx="1371600" cy="274320"/>
          </a:xfrm>
          <a:prstGeom prst="rect">
            <a:avLst/>
          </a:prstGeom>
          <a:noFill/>
        </p:spPr>
        <p:txBody>
          <a:bodyPr wrap="square" lIns="0" rIns="0" tIns="0" bIns="0" anchor="t">
            <a:spAutoFit/>
          </a:bodyPr>
          <a:lstStyle/>
          <a:p>
            <a:pPr algn="r"/>
            <a:r>
              <a:rPr sz="900" b="0">
                <a:solidFill>
                  <a:srgbClr val="6B6878"/>
                </a:solidFill>
                <a:latin typeface="Calibri"/>
              </a:rPr>
              <a:t>Slide 6 of 7</a:t>
            </a:r>
          </a:p>
        </p:txBody>
      </p:sp>
      <p:sp>
        <p:nvSpPr>
          <p:cNvPr id="10" name="TextBox 9"/>
          <p:cNvSpPr txBox="1"/>
          <p:nvPr/>
        </p:nvSpPr>
        <p:spPr>
          <a:xfrm>
            <a:off x="457200" y="1417320"/>
            <a:ext cx="9144000" cy="274320"/>
          </a:xfrm>
          <a:prstGeom prst="rect">
            <a:avLst/>
          </a:prstGeom>
          <a:noFill/>
        </p:spPr>
        <p:txBody>
          <a:bodyPr wrap="square" lIns="0" rIns="0" tIns="0" bIns="0" anchor="t">
            <a:spAutoFit/>
          </a:bodyPr>
          <a:lstStyle/>
          <a:p>
            <a:pPr algn="l"/>
            <a:r>
              <a:rPr sz="1100" b="1">
                <a:solidFill>
                  <a:srgbClr val="C99B2D"/>
                </a:solidFill>
                <a:latin typeface="Calibri"/>
              </a:rPr>
              <a:t>05 — COMMON SLIPS</a:t>
            </a:r>
          </a:p>
        </p:txBody>
      </p:sp>
      <p:sp>
        <p:nvSpPr>
          <p:cNvPr id="11" name="TextBox 10"/>
          <p:cNvSpPr txBox="1"/>
          <p:nvPr/>
        </p:nvSpPr>
        <p:spPr>
          <a:xfrm>
            <a:off x="457200" y="1783080"/>
            <a:ext cx="11430000" cy="457200"/>
          </a:xfrm>
          <a:prstGeom prst="rect">
            <a:avLst/>
          </a:prstGeom>
          <a:noFill/>
        </p:spPr>
        <p:txBody>
          <a:bodyPr wrap="square" lIns="0" rIns="0" tIns="0" bIns="0" anchor="t">
            <a:spAutoFit/>
          </a:bodyPr>
          <a:lstStyle/>
          <a:p>
            <a:pPr algn="l"/>
            <a:r>
              <a:rPr sz="2200" b="1">
                <a:solidFill>
                  <a:srgbClr val="2E1257"/>
                </a:solidFill>
                <a:latin typeface="Calibri"/>
              </a:rPr>
              <a:t>Four classic slips.</a:t>
            </a:r>
          </a:p>
        </p:txBody>
      </p:sp>
      <p:sp>
        <p:nvSpPr>
          <p:cNvPr id="12" name="TextBox 11"/>
          <p:cNvSpPr txBox="1"/>
          <p:nvPr/>
        </p:nvSpPr>
        <p:spPr>
          <a:xfrm>
            <a:off x="457200" y="2240280"/>
            <a:ext cx="11430000" cy="548640"/>
          </a:xfrm>
          <a:prstGeom prst="rect">
            <a:avLst/>
          </a:prstGeom>
          <a:noFill/>
        </p:spPr>
        <p:txBody>
          <a:bodyPr wrap="square" lIns="0" rIns="0" tIns="0" bIns="0" anchor="t">
            <a:spAutoFit/>
          </a:bodyPr>
          <a:lstStyle/>
          <a:p>
            <a:pPr algn="l"/>
            <a:r>
              <a:rPr sz="1400" b="0">
                <a:solidFill>
                  <a:srgbClr val="6B6878"/>
                </a:solidFill>
                <a:latin typeface="Calibri"/>
              </a:rPr>
              <a:t>All four show up as obvious-wrong units if you read your work.</a:t>
            </a:r>
          </a:p>
        </p:txBody>
      </p:sp>
      <p:sp>
        <p:nvSpPr>
          <p:cNvPr id="13" name="Rounded Rectangle 12"/>
          <p:cNvSpPr/>
          <p:nvPr/>
        </p:nvSpPr>
        <p:spPr>
          <a:xfrm>
            <a:off x="59436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INVERTED A RATIO.</a:t>
            </a:r>
          </a:p>
        </p:txBody>
      </p:sp>
      <p:sp>
        <p:nvSpPr>
          <p:cNvPr id="15" name="TextBox 14"/>
          <p:cNvSpPr txBox="1"/>
          <p:nvPr/>
        </p:nvSpPr>
        <p:spPr>
          <a:xfrm>
            <a:off x="82296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Got the right magnitude but off by a factor of k²? You flipped a ratio. Read the units LEFT TO RIGHT — if they don't cancel cleanly, the orientation is wrong.</a:t>
            </a:r>
          </a:p>
        </p:txBody>
      </p:sp>
      <p:sp>
        <p:nvSpPr>
          <p:cNvPr id="16" name="Rounded Rectangle 15"/>
          <p:cNvSpPr/>
          <p:nvPr/>
        </p:nvSpPr>
        <p:spPr>
          <a:xfrm>
            <a:off x="6355080" y="310896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83680" y="3273552"/>
            <a:ext cx="5074920" cy="274320"/>
          </a:xfrm>
          <a:prstGeom prst="rect">
            <a:avLst/>
          </a:prstGeom>
          <a:noFill/>
        </p:spPr>
        <p:txBody>
          <a:bodyPr wrap="square" lIns="0" rIns="0" tIns="0" bIns="0" anchor="t">
            <a:spAutoFit/>
          </a:bodyPr>
          <a:lstStyle/>
          <a:p>
            <a:pPr algn="l"/>
            <a:r>
              <a:rPr sz="1000" b="1">
                <a:solidFill>
                  <a:srgbClr val="C2546E"/>
                </a:solidFill>
                <a:latin typeface="Calibri"/>
              </a:rPr>
              <a:t>▸ FORGOT TO SQUARE THE FACTOR FOR SQUARED UNITS.</a:t>
            </a:r>
          </a:p>
        </p:txBody>
      </p:sp>
      <p:sp>
        <p:nvSpPr>
          <p:cNvPr id="18" name="TextBox 17"/>
          <p:cNvSpPr txBox="1"/>
          <p:nvPr/>
        </p:nvSpPr>
        <p:spPr>
          <a:xfrm>
            <a:off x="6583680" y="3584448"/>
            <a:ext cx="5074920" cy="685800"/>
          </a:xfrm>
          <a:prstGeom prst="rect">
            <a:avLst/>
          </a:prstGeom>
          <a:noFill/>
        </p:spPr>
        <p:txBody>
          <a:bodyPr wrap="square" lIns="0" rIns="0" tIns="0" bIns="0" anchor="t">
            <a:spAutoFit/>
          </a:bodyPr>
          <a:lstStyle/>
          <a:p>
            <a:pPr algn="l"/>
            <a:r>
              <a:rPr sz="1100" b="0">
                <a:solidFill>
                  <a:srgbClr val="1A1628"/>
                </a:solidFill>
                <a:latin typeface="Calibri"/>
              </a:rPr>
              <a:t>ft² to m² needs (1 m / 3.28 ft) × (1 m / 3.28 ft) — applied twice. If your answer's off by exactly 3.28, you applied it once.</a:t>
            </a:r>
          </a:p>
        </p:txBody>
      </p:sp>
      <p:sp>
        <p:nvSpPr>
          <p:cNvPr id="19" name="Rounded Rectangle 18"/>
          <p:cNvSpPr/>
          <p:nvPr/>
        </p:nvSpPr>
        <p:spPr>
          <a:xfrm>
            <a:off x="59436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296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HAND-TYPED THE FACTOR NUMBER.</a:t>
            </a:r>
          </a:p>
        </p:txBody>
      </p:sp>
      <p:sp>
        <p:nvSpPr>
          <p:cNvPr id="21" name="TextBox 20"/>
          <p:cNvSpPr txBox="1"/>
          <p:nvPr/>
        </p:nvSpPr>
        <p:spPr>
          <a:xfrm>
            <a:off x="82296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Wrote =A2*(2.2046/1) instead of =A2*(L9/I9). Math works once, but the grader checks for cell references.</a:t>
            </a:r>
          </a:p>
        </p:txBody>
      </p:sp>
      <p:sp>
        <p:nvSpPr>
          <p:cNvPr id="22" name="Rounded Rectangle 21"/>
          <p:cNvSpPr/>
          <p:nvPr/>
        </p:nvSpPr>
        <p:spPr>
          <a:xfrm>
            <a:off x="6355080" y="4526280"/>
            <a:ext cx="5532120" cy="1280160"/>
          </a:xfrm>
          <a:prstGeom prst="roundRect">
            <a:avLst>
              <a:gd name="adj" fmla="val 6000"/>
            </a:avLst>
          </a:prstGeom>
          <a:solidFill>
            <a:srgbClr val="FCE6EC"/>
          </a:solidFill>
          <a:ln w="10160">
            <a:solidFill>
              <a:srgbClr val="C2546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583680" y="4690872"/>
            <a:ext cx="5074920" cy="274320"/>
          </a:xfrm>
          <a:prstGeom prst="rect">
            <a:avLst/>
          </a:prstGeom>
          <a:noFill/>
        </p:spPr>
        <p:txBody>
          <a:bodyPr wrap="square" lIns="0" rIns="0" tIns="0" bIns="0" anchor="t">
            <a:spAutoFit/>
          </a:bodyPr>
          <a:lstStyle/>
          <a:p>
            <a:pPr algn="l"/>
            <a:r>
              <a:rPr sz="1000" b="1">
                <a:solidFill>
                  <a:srgbClr val="C2546E"/>
                </a:solidFill>
                <a:latin typeface="Calibri"/>
              </a:rPr>
              <a:t>▸ USED THE WRONG TABLE ROW.</a:t>
            </a:r>
          </a:p>
        </p:txBody>
      </p:sp>
      <p:sp>
        <p:nvSpPr>
          <p:cNvPr id="24" name="TextBox 23"/>
          <p:cNvSpPr txBox="1"/>
          <p:nvPr/>
        </p:nvSpPr>
        <p:spPr>
          <a:xfrm>
            <a:off x="6583680" y="5001768"/>
            <a:ext cx="5074920" cy="685800"/>
          </a:xfrm>
          <a:prstGeom prst="rect">
            <a:avLst/>
          </a:prstGeom>
          <a:noFill/>
        </p:spPr>
        <p:txBody>
          <a:bodyPr wrap="square" lIns="0" rIns="0" tIns="0" bIns="0" anchor="t">
            <a:spAutoFit/>
          </a:bodyPr>
          <a:lstStyle/>
          <a:p>
            <a:pPr algn="l"/>
            <a:r>
              <a:rPr sz="1100" b="0">
                <a:solidFill>
                  <a:srgbClr val="1A1628"/>
                </a:solidFill>
                <a:latin typeface="Calibri"/>
              </a:rPr>
              <a:t>Some factors look similar (g↔mg vs. mg↔mcg). Double-check which row your formula points at — same numbers, different scales.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2E125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640080"/>
            <a:ext cx="7315200" cy="365760"/>
          </a:xfrm>
          <a:prstGeom prst="rect">
            <a:avLst/>
          </a:prstGeom>
          <a:noFill/>
        </p:spPr>
        <p:txBody>
          <a:bodyPr wrap="square" lIns="0" rIns="0" tIns="0" bIns="0" anchor="t">
            <a:spAutoFit/>
          </a:bodyPr>
          <a:lstStyle/>
          <a:p>
            <a:pPr algn="l"/>
            <a:r>
              <a:rPr sz="1200" b="1">
                <a:solidFill>
                  <a:srgbClr val="C99B2D"/>
                </a:solidFill>
                <a:latin typeface="Calibri"/>
              </a:rPr>
              <a:t>BEFORE YOU POST</a:t>
            </a:r>
          </a:p>
        </p:txBody>
      </p:sp>
      <p:sp>
        <p:nvSpPr>
          <p:cNvPr id="4" name="TextBox 3"/>
          <p:cNvSpPr txBox="1"/>
          <p:nvPr/>
        </p:nvSpPr>
        <p:spPr>
          <a:xfrm>
            <a:off x="640080" y="1188720"/>
            <a:ext cx="10058400" cy="914400"/>
          </a:xfrm>
          <a:prstGeom prst="rect">
            <a:avLst/>
          </a:prstGeom>
          <a:noFill/>
        </p:spPr>
        <p:txBody>
          <a:bodyPr wrap="square" lIns="0" rIns="0" tIns="0" bIns="0" anchor="t">
            <a:spAutoFit/>
          </a:bodyPr>
          <a:lstStyle/>
          <a:p>
            <a:pPr algn="l"/>
            <a:r>
              <a:rPr sz="4000" b="1">
                <a:solidFill>
                  <a:srgbClr val="FFFFFF"/>
                </a:solidFill>
                <a:latin typeface="Calibri"/>
              </a:rPr>
              <a:t>Initial post Wed.</a:t>
            </a:r>
          </a:p>
        </p:txBody>
      </p:sp>
      <p:sp>
        <p:nvSpPr>
          <p:cNvPr id="5" name="TextBox 4"/>
          <p:cNvSpPr txBox="1"/>
          <p:nvPr/>
        </p:nvSpPr>
        <p:spPr>
          <a:xfrm>
            <a:off x="640080" y="2103120"/>
            <a:ext cx="10058400" cy="548640"/>
          </a:xfrm>
          <a:prstGeom prst="rect">
            <a:avLst/>
          </a:prstGeom>
          <a:noFill/>
        </p:spPr>
        <p:txBody>
          <a:bodyPr wrap="square" lIns="0" rIns="0" tIns="0" bIns="0" anchor="t">
            <a:spAutoFit/>
          </a:bodyPr>
          <a:lstStyle/>
          <a:p>
            <a:pPr algn="l"/>
            <a:r>
              <a:rPr sz="1400" b="0">
                <a:solidFill>
                  <a:srgbClr val="CBC4DB"/>
                </a:solidFill>
                <a:latin typeface="Calibri"/>
              </a:rPr>
              <a:t>Read your units before you post — they catch most errors.</a:t>
            </a:r>
          </a:p>
        </p:txBody>
      </p:sp>
      <p:sp>
        <p:nvSpPr>
          <p:cNvPr id="6" name="Rounded Rectangle 5"/>
          <p:cNvSpPr/>
          <p:nvPr/>
        </p:nvSpPr>
        <p:spPr>
          <a:xfrm>
            <a:off x="640080" y="3108960"/>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3090672"/>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8" name="TextBox 7"/>
          <p:cNvSpPr txBox="1"/>
          <p:nvPr/>
        </p:nvSpPr>
        <p:spPr>
          <a:xfrm>
            <a:off x="1051560" y="3108960"/>
            <a:ext cx="10515600" cy="320040"/>
          </a:xfrm>
          <a:prstGeom prst="rect">
            <a:avLst/>
          </a:prstGeom>
          <a:noFill/>
        </p:spPr>
        <p:txBody>
          <a:bodyPr wrap="square" lIns="0" rIns="0" tIns="0" bIns="0" anchor="t">
            <a:spAutoFit/>
          </a:bodyPr>
          <a:lstStyle/>
          <a:p>
            <a:pPr algn="l"/>
            <a:r>
              <a:rPr sz="1400" b="0">
                <a:solidFill>
                  <a:srgbClr val="FFFFFF"/>
                </a:solidFill>
                <a:latin typeface="Calibri"/>
              </a:rPr>
              <a:t>Every problem's final units match what was asked</a:t>
            </a:r>
          </a:p>
        </p:txBody>
      </p:sp>
      <p:sp>
        <p:nvSpPr>
          <p:cNvPr id="9" name="Rounded Rectangle 8"/>
          <p:cNvSpPr/>
          <p:nvPr/>
        </p:nvSpPr>
        <p:spPr>
          <a:xfrm>
            <a:off x="640080" y="3493008"/>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474720"/>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1" name="TextBox 10"/>
          <p:cNvSpPr txBox="1"/>
          <p:nvPr/>
        </p:nvSpPr>
        <p:spPr>
          <a:xfrm>
            <a:off x="1051560" y="3493008"/>
            <a:ext cx="10515600" cy="320040"/>
          </a:xfrm>
          <a:prstGeom prst="rect">
            <a:avLst/>
          </a:prstGeom>
          <a:noFill/>
        </p:spPr>
        <p:txBody>
          <a:bodyPr wrap="square" lIns="0" rIns="0" tIns="0" bIns="0" anchor="t">
            <a:spAutoFit/>
          </a:bodyPr>
          <a:lstStyle/>
          <a:p>
            <a:pPr algn="l"/>
            <a:r>
              <a:rPr sz="1400" b="0">
                <a:solidFill>
                  <a:srgbClr val="FFFFFF"/>
                </a:solidFill>
                <a:latin typeface="Calibri"/>
              </a:rPr>
              <a:t>Every formula references the factor-table cells (no typed numbers)</a:t>
            </a:r>
          </a:p>
        </p:txBody>
      </p:sp>
      <p:sp>
        <p:nvSpPr>
          <p:cNvPr id="12" name="Rounded Rectangle 11"/>
          <p:cNvSpPr/>
          <p:nvPr/>
        </p:nvSpPr>
        <p:spPr>
          <a:xfrm>
            <a:off x="640080" y="3877056"/>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0080" y="3858768"/>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4" name="TextBox 13"/>
          <p:cNvSpPr txBox="1"/>
          <p:nvPr/>
        </p:nvSpPr>
        <p:spPr>
          <a:xfrm>
            <a:off x="1051560" y="3877056"/>
            <a:ext cx="10515600" cy="320040"/>
          </a:xfrm>
          <a:prstGeom prst="rect">
            <a:avLst/>
          </a:prstGeom>
          <a:noFill/>
        </p:spPr>
        <p:txBody>
          <a:bodyPr wrap="square" lIns="0" rIns="0" tIns="0" bIns="0" anchor="t">
            <a:spAutoFit/>
          </a:bodyPr>
          <a:lstStyle/>
          <a:p>
            <a:pPr algn="l"/>
            <a:r>
              <a:rPr sz="1400" b="0">
                <a:solidFill>
                  <a:srgbClr val="FFFFFF"/>
                </a:solidFill>
                <a:latin typeface="Calibri"/>
              </a:rPr>
              <a:t>Squared-unit problem applies the factor twice</a:t>
            </a:r>
          </a:p>
        </p:txBody>
      </p:sp>
      <p:sp>
        <p:nvSpPr>
          <p:cNvPr id="15" name="Rounded Rectangle 14"/>
          <p:cNvSpPr/>
          <p:nvPr/>
        </p:nvSpPr>
        <p:spPr>
          <a:xfrm>
            <a:off x="640080" y="4261104"/>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0080" y="4242816"/>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17" name="TextBox 16"/>
          <p:cNvSpPr txBox="1"/>
          <p:nvPr/>
        </p:nvSpPr>
        <p:spPr>
          <a:xfrm>
            <a:off x="1051560" y="4261104"/>
            <a:ext cx="10515600" cy="320040"/>
          </a:xfrm>
          <a:prstGeom prst="rect">
            <a:avLst/>
          </a:prstGeom>
          <a:noFill/>
        </p:spPr>
        <p:txBody>
          <a:bodyPr wrap="square" lIns="0" rIns="0" tIns="0" bIns="0" anchor="t">
            <a:spAutoFit/>
          </a:bodyPr>
          <a:lstStyle/>
          <a:p>
            <a:pPr algn="l"/>
            <a:r>
              <a:rPr sz="1400" b="0">
                <a:solidFill>
                  <a:srgbClr val="FFFFFF"/>
                </a:solidFill>
                <a:latin typeface="Calibri"/>
              </a:rPr>
              <a:t>Each chain of ratios reads left-to-right with units cancelling</a:t>
            </a:r>
          </a:p>
        </p:txBody>
      </p:sp>
      <p:sp>
        <p:nvSpPr>
          <p:cNvPr id="18" name="Rounded Rectangle 17"/>
          <p:cNvSpPr/>
          <p:nvPr/>
        </p:nvSpPr>
        <p:spPr>
          <a:xfrm>
            <a:off x="640080" y="4645152"/>
            <a:ext cx="256032" cy="256032"/>
          </a:xfrm>
          <a:prstGeom prst="roundRect">
            <a:avLst>
              <a:gd name="adj" fmla="val 12000"/>
            </a:avLst>
          </a:prstGeom>
          <a:noFill/>
          <a:ln w="19050">
            <a:solidFill>
              <a:srgbClr val="C99B2D"/>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0080" y="4626864"/>
            <a:ext cx="256032" cy="292608"/>
          </a:xfrm>
          <a:prstGeom prst="rect">
            <a:avLst/>
          </a:prstGeom>
          <a:noFill/>
        </p:spPr>
        <p:txBody>
          <a:bodyPr wrap="square" lIns="0" rIns="0" tIns="0" bIns="0" anchor="t">
            <a:spAutoFit/>
          </a:bodyPr>
          <a:lstStyle/>
          <a:p>
            <a:pPr algn="ctr"/>
            <a:r>
              <a:rPr sz="1400" b="1">
                <a:solidFill>
                  <a:srgbClr val="C99B2D"/>
                </a:solidFill>
                <a:latin typeface="Calibri"/>
              </a:rPr>
              <a:t>✓</a:t>
            </a:r>
          </a:p>
        </p:txBody>
      </p:sp>
      <p:sp>
        <p:nvSpPr>
          <p:cNvPr id="20" name="TextBox 19"/>
          <p:cNvSpPr txBox="1"/>
          <p:nvPr/>
        </p:nvSpPr>
        <p:spPr>
          <a:xfrm>
            <a:off x="1051560" y="4645152"/>
            <a:ext cx="10515600" cy="320040"/>
          </a:xfrm>
          <a:prstGeom prst="rect">
            <a:avLst/>
          </a:prstGeom>
          <a:noFill/>
        </p:spPr>
        <p:txBody>
          <a:bodyPr wrap="square" lIns="0" rIns="0" tIns="0" bIns="0" anchor="t">
            <a:spAutoFit/>
          </a:bodyPr>
          <a:lstStyle/>
          <a:p>
            <a:pPr algn="l"/>
            <a:r>
              <a:rPr sz="1400" b="0">
                <a:solidFill>
                  <a:srgbClr val="FFFFFF"/>
                </a:solidFill>
                <a:latin typeface="Calibri"/>
              </a:rPr>
              <a:t>Initial post by Wednesday; two replies by Sunday</a:t>
            </a:r>
          </a:p>
        </p:txBody>
      </p:sp>
      <p:sp>
        <p:nvSpPr>
          <p:cNvPr id="21" name="Rounded Rectangle 20"/>
          <p:cNvSpPr/>
          <p:nvPr/>
        </p:nvSpPr>
        <p:spPr>
          <a:xfrm>
            <a:off x="640080" y="5486400"/>
            <a:ext cx="10911535" cy="777240"/>
          </a:xfrm>
          <a:prstGeom prst="roundRect">
            <a:avLst>
              <a:gd name="adj" fmla="val 7000"/>
            </a:avLst>
          </a:prstGeom>
          <a:solidFill>
            <a:srgbClr val="522398"/>
          </a:solidFill>
          <a:ln w="6350">
            <a:solidFill>
              <a:srgbClr val="7F4FC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5577840"/>
            <a:ext cx="10362895" cy="320040"/>
          </a:xfrm>
          <a:prstGeom prst="rect">
            <a:avLst/>
          </a:prstGeom>
          <a:noFill/>
        </p:spPr>
        <p:txBody>
          <a:bodyPr wrap="square" lIns="0" rIns="0" tIns="0" bIns="0" anchor="t">
            <a:spAutoFit/>
          </a:bodyPr>
          <a:lstStyle/>
          <a:p>
            <a:pPr algn="l"/>
            <a:r>
              <a:rPr sz="1000" b="1">
                <a:solidFill>
                  <a:srgbClr val="C99B2D"/>
                </a:solidFill>
                <a:latin typeface="Calibri"/>
              </a:rPr>
              <a:t>STUCK?</a:t>
            </a:r>
          </a:p>
        </p:txBody>
      </p:sp>
      <p:sp>
        <p:nvSpPr>
          <p:cNvPr id="23" name="TextBox 22"/>
          <p:cNvSpPr txBox="1"/>
          <p:nvPr/>
        </p:nvSpPr>
        <p:spPr>
          <a:xfrm>
            <a:off x="914400" y="5815584"/>
            <a:ext cx="10362895" cy="457200"/>
          </a:xfrm>
          <a:prstGeom prst="rect">
            <a:avLst/>
          </a:prstGeom>
          <a:noFill/>
        </p:spPr>
        <p:txBody>
          <a:bodyPr wrap="square" lIns="0" rIns="0" tIns="0" bIns="0" anchor="t">
            <a:spAutoFit/>
          </a:bodyPr>
          <a:lstStyle/>
          <a:p>
            <a:pPr algn="l"/>
            <a:r>
              <a:rPr sz="1200" b="0">
                <a:solidFill>
                  <a:srgbClr val="FFFFFF"/>
                </a:solidFill>
                <a:latin typeface="Calibri"/>
              </a:rPr>
              <a:t>MAT144.com/topics/2/dq/1 has the Scribe walkthrough + the interactive Cancellation Sandbox for drag-and-drop practice.</a:t>
            </a:r>
          </a:p>
        </p:txBody>
      </p:sp>
      <p:sp>
        <p:nvSpPr>
          <p:cNvPr id="24" name="TextBox 23"/>
          <p:cNvSpPr txBox="1"/>
          <p:nvPr/>
        </p:nvSpPr>
        <p:spPr>
          <a:xfrm>
            <a:off x="640080" y="6519672"/>
            <a:ext cx="10058400" cy="274320"/>
          </a:xfrm>
          <a:prstGeom prst="rect">
            <a:avLst/>
          </a:prstGeom>
          <a:noFill/>
        </p:spPr>
        <p:txBody>
          <a:bodyPr wrap="square" lIns="0" rIns="0" tIns="0" bIns="0" anchor="t">
            <a:spAutoFit/>
          </a:bodyPr>
          <a:lstStyle/>
          <a:p>
            <a:pPr algn="l"/>
            <a:r>
              <a:rPr sz="1000" b="0">
                <a:solidFill>
                  <a:srgbClr val="A89FC0"/>
                </a:solidFill>
                <a:latin typeface="Calibri"/>
              </a:rPr>
              <a:t>MAT144.com/topics/2/dq/1  ·  Companion Scribe walkthrough on the live page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