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99B2D"/>
                </a:solidFill>
                <a:latin typeface="Calibri"/>
              </a:rPr>
              <a:t>MAT-144 · GRAND CANYON UNIVERSITY · DQ REFERENCE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37160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800" b="1">
                <a:solidFill>
                  <a:srgbClr val="FFFFFF"/>
                </a:solidFill>
                <a:latin typeface="Calibri"/>
              </a:rPr>
              <a:t>Topic 1 · DQ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286000"/>
            <a:ext cx="100584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7F4FC9"/>
                </a:solidFill>
                <a:latin typeface="Calibri"/>
              </a:rPr>
              <a:t>Linear modeling, in Excel.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3108960"/>
            <a:ext cx="100584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C4DB"/>
                </a:solidFill>
                <a:latin typeface="Calibri"/>
              </a:rPr>
              <a:t>Fit a line to data — slope, intercept, scatter, trendline. Same math you learned in Lessons 4 and 5, now driven by two new Excel functions: =SLOPE() and =INTERCEPT(). The chart is the payoff: abstract m and b turn into a line you can read.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POINTS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1248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8" y="5650992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Discussion grade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5196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53128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FUNCTIONS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53128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Calibri"/>
              </a:rPr>
              <a:t>2 new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3128" y="5650992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=SLOPE · =INTERCEPT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86384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065008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INITIAL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65008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Calibri"/>
              </a:rPr>
              <a:t>Fri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65008" y="5650992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Initial post by Fri · replies by Sun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6519672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89FC0"/>
                </a:solidFill>
                <a:latin typeface="Calibri"/>
              </a:rPr>
              <a:t>MAT144.com/topics/1/dq/2  ·  Companion Scribe walkthrough on the live page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1 · DQ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Linear modeling — slope, intercept, scatter plot, trendline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T1 DQ 2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2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01 — WHY THIS DQ EXISTS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Lines that predict — automated.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The same slope-intercept math from L4 + L5, with two Excel shortcuts.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3108960"/>
            <a:ext cx="6858000" cy="2423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When you have two columns of data — X values and Y values — Excel can fit the best-fit line through every point in two function calls. =SLOPE() gives you m. =INTERCEPT() gives you b. That's the line equation Y = m·X + b.
The point of the DQ isn't just to compute m and b. It's to use them to predict — to extend the trendline beyond the data and read what the model says about values you didn't measure.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772400" y="3108960"/>
            <a:ext cx="3931920" cy="242316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1016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001000" y="3273552"/>
            <a:ext cx="3474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▸ CONNECTS TO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001000" y="3584448"/>
            <a:ext cx="347472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A1628"/>
                </a:solidFill>
                <a:latin typeface="Calibri"/>
              </a:rPr>
              <a:t>Lesson 4 (Slope) and Lesson 5 (Linear Modeling) cover the math by hand — rise over run, then back-solve for b. This DQ shows you the Excel shortcuts. Same answer; the functions just save the arithmetic.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1 · DQ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Linear modeling — slope, intercept, scatter plot, trendline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T1 DQ 2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3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02 — THE MATH BEHIND IT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Two functions, one line equation.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Y first, X second — same convention every time.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" y="2926080"/>
            <a:ext cx="5486400" cy="118872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315468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>
                <a:solidFill>
                  <a:srgbClr val="2E1257"/>
                </a:solidFill>
                <a:latin typeface="Consolas"/>
              </a:rPr>
              <a:t>=SLOPE(Y-range, X-range)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370332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0">
                <a:solidFill>
                  <a:srgbClr val="6B6878"/>
                </a:solidFill>
                <a:latin typeface="Calibri"/>
              </a:rPr>
              <a:t>Returns m — the slope of the best-fit line.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355080" y="2926080"/>
            <a:ext cx="5486400" cy="118872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37960" y="315468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>
                <a:solidFill>
                  <a:srgbClr val="2E1257"/>
                </a:solidFill>
                <a:latin typeface="Consolas"/>
              </a:rPr>
              <a:t>=INTERCEPT(Y-range, X-range)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37960" y="370332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0">
                <a:solidFill>
                  <a:srgbClr val="6B6878"/>
                </a:solidFill>
                <a:latin typeface="Calibri"/>
              </a:rPr>
              <a:t>Returns b — where the line crosses x = 0.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4343400"/>
            <a:ext cx="1124712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1A1628"/>
                </a:solidFill>
                <a:latin typeface="Calibri"/>
              </a:rPr>
              <a:t>Together they give you Y = m·X + b. Read the slope as the rate (how much Y changes per unit of X). Read the intercept as the line's starting value (predicted Y when X = 0). The chart's trendline draws this line over your data.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1 · DQ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Linear modeling — slope, intercept, scatter plot, trendline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T1 DQ 2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4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03 — HOW IT WORKS IN EXCEL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Gold cells for SLOPE/INTERCEPT, then the chart.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Two function calls + one scatter plot with a forecast trendline.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94360" y="3200400"/>
            <a:ext cx="2651760" cy="210312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016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795528" y="3401568"/>
            <a:ext cx="502920" cy="502920"/>
          </a:xfrm>
          <a:prstGeom prst="roundRect">
            <a:avLst>
              <a:gd name="adj" fmla="val 20000"/>
            </a:avLst>
          </a:prstGeom>
          <a:solidFill>
            <a:srgbClr val="4D8AC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399032" y="3429000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6B6878"/>
                </a:solidFill>
                <a:latin typeface="Calibri"/>
              </a:rPr>
              <a:t>BLUE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99032" y="3639312"/>
            <a:ext cx="16459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Enter text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5528" y="4206240"/>
            <a:ext cx="2249424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6B6878"/>
                </a:solidFill>
                <a:latin typeface="Calibri"/>
              </a:rPr>
              <a:t>Names, labels, codes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474720" y="3200400"/>
            <a:ext cx="2651760" cy="210312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016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3675888" y="3401568"/>
            <a:ext cx="502920" cy="502920"/>
          </a:xfrm>
          <a:prstGeom prst="roundRect">
            <a:avLst>
              <a:gd name="adj" fmla="val 20000"/>
            </a:avLst>
          </a:prstGeom>
          <a:solidFill>
            <a:srgbClr val="7FB8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279392" y="3429000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6B6878"/>
                </a:solidFill>
                <a:latin typeface="Calibri"/>
              </a:rPr>
              <a:t>GREEN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79392" y="3639312"/>
            <a:ext cx="16459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Enter number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75888" y="4206240"/>
            <a:ext cx="2249424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6B6878"/>
                </a:solidFill>
                <a:latin typeface="Calibri"/>
              </a:rPr>
              <a:t>Values, dates, counts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355080" y="3200400"/>
            <a:ext cx="2651760" cy="210312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016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6556248" y="3401568"/>
            <a:ext cx="502920" cy="502920"/>
          </a:xfrm>
          <a:prstGeom prst="roundRect">
            <a:avLst>
              <a:gd name="adj" fmla="val 20000"/>
            </a:avLst>
          </a:prstGeom>
          <a:solidFill>
            <a:srgbClr val="C99B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159752" y="3429000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6B6878"/>
                </a:solidFill>
                <a:latin typeface="Calibri"/>
              </a:rPr>
              <a:t>GOLD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159752" y="3639312"/>
            <a:ext cx="16459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Enter formula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56248" y="4206240"/>
            <a:ext cx="2249424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6B6878"/>
                </a:solidFill>
                <a:latin typeface="Calibri"/>
              </a:rPr>
              <a:t>= sign + cell refs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9235440" y="3200400"/>
            <a:ext cx="2651760" cy="210312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016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ounded Rectangle 28"/>
          <p:cNvSpPr/>
          <p:nvPr/>
        </p:nvSpPr>
        <p:spPr>
          <a:xfrm>
            <a:off x="9436608" y="3401568"/>
            <a:ext cx="502920" cy="502920"/>
          </a:xfrm>
          <a:prstGeom prst="roundRect">
            <a:avLst>
              <a:gd name="adj" fmla="val 20000"/>
            </a:avLst>
          </a:prstGeom>
          <a:solidFill>
            <a:srgbClr val="CCCCC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040112" y="3429000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6B6878"/>
                </a:solidFill>
                <a:latin typeface="Calibri"/>
              </a:rPr>
              <a:t>OTHER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040112" y="3639312"/>
            <a:ext cx="16459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Leave alone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436608" y="4206240"/>
            <a:ext cx="2249424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6B6878"/>
                </a:solidFill>
                <a:latin typeface="Calibri"/>
              </a:rPr>
              <a:t>Reference data only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594360" y="5532120"/>
            <a:ext cx="11018520" cy="77724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1016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22960" y="5696712"/>
            <a:ext cx="105613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▸ WHAT YOU'LL WRITE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22960" y="6007608"/>
            <a:ext cx="10561320" cy="182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A1628"/>
                </a:solidFill>
                <a:latin typeface="Calibri"/>
              </a:rPr>
              <a:t>Gold cells take the two function calls. The scatter chart goes in the chart area below — highlight your X and Y columns (just the data), Insert → Chart → XY Scatter, then right-click the trendline → Format Trendline → set the forecast.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1 · DQ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Linear modeling — slope, intercept, scatter plot, trendline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T1 DQ 2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5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04 — A WORKED EXAMPLE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Four moves, same every time.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Slope → intercept → chart → forecast.</a:t>
            </a:r>
          </a:p>
        </p:txBody>
      </p:sp>
      <p:sp>
        <p:nvSpPr>
          <p:cNvPr id="13" name="Oval 12"/>
          <p:cNvSpPr/>
          <p:nvPr/>
        </p:nvSpPr>
        <p:spPr>
          <a:xfrm>
            <a:off x="594360" y="310896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" y="30906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Compute the slope.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" y="3401568"/>
            <a:ext cx="49377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=SLOPE(Y-range, X-range). Y first. Format the result cell as a number with 0 decimals. Read it as "how much Y changes per unit of X."</a:t>
            </a:r>
          </a:p>
        </p:txBody>
      </p:sp>
      <p:sp>
        <p:nvSpPr>
          <p:cNvPr id="16" name="Oval 15"/>
          <p:cNvSpPr/>
          <p:nvPr/>
        </p:nvSpPr>
        <p:spPr>
          <a:xfrm>
            <a:off x="6446520" y="310896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95160" y="30906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Compute the intercept.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95160" y="3401568"/>
            <a:ext cx="49377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=INTERCEPT(Y-range, X-range). Same argument order. The cell now holds b — where the line would cross x = 0.</a:t>
            </a:r>
          </a:p>
        </p:txBody>
      </p:sp>
      <p:sp>
        <p:nvSpPr>
          <p:cNvPr id="19" name="Oval 18"/>
          <p:cNvSpPr/>
          <p:nvPr/>
        </p:nvSpPr>
        <p:spPr>
          <a:xfrm>
            <a:off x="594360" y="466344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43000" y="464515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Insert the scatter chart.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43000" y="4956048"/>
            <a:ext cx="49377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Highlight the X and Y data columns. Insert → Chart → XY Scatter. Don't include header rows. Add chart title and axis labels via Chart Design.</a:t>
            </a:r>
          </a:p>
        </p:txBody>
      </p:sp>
      <p:sp>
        <p:nvSpPr>
          <p:cNvPr id="22" name="Oval 21"/>
          <p:cNvSpPr/>
          <p:nvPr/>
        </p:nvSpPr>
        <p:spPr>
          <a:xfrm>
            <a:off x="6446520" y="466344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95160" y="464515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Add the trendline + forecast.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95160" y="4956048"/>
            <a:ext cx="49377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With the chart selected: Chart Design → Add Chart Element → Trendline → Linear. Right-click the trendline → Format Trendline → set Forward forecast to extend predictions.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1 · DQ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Linear modeling — slope, intercept, scatter plot, trendline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T1 DQ 2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6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05 — COMMON SLIPS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Four slips most students hit.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Two are formula errors; two are chart errors.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94360" y="310896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327355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SLOPE ARGUMENTS REVERSED.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358444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Wrote =SLOPE(X, Y). Returns the reciprocal of the right answer. Y FIRST, X second. Same for INTERCEPT.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355080" y="310896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0" y="327355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HAND-TYPED SLOPE AND INTERCEPT INTO PREDICTIONS.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358444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If you're predicting Y values, click the slope and intercept cells in your formula — don't retype the numbers. Lock with $ signs so the formula copies down.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94360" y="452628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22960" y="469087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CHARTED THE WRONG COLUMN.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500176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Make sure the scatter uses your X data on the horizontal axis and Y on the vertical. If your dots line up vertically, you swapped them.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355080" y="452628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583680" y="469087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TRENDLINE DOESN'T EXTEND PAST THE DATA.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83680" y="500176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Right-click trendline → Format Trendline → set Forward forecast to a number (5? 10?) so the line projects beyond the data and shows predictions.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99B2D"/>
                </a:solidFill>
                <a:latin typeface="Calibri"/>
              </a:rPr>
              <a:t>BEFORE YOU POST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Calibri"/>
              </a:rPr>
              <a:t>Initial post Fri.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0312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C4DB"/>
                </a:solidFill>
                <a:latin typeface="Calibri"/>
              </a:rPr>
              <a:t>Two substantive replies by Sunday. Read your output before you post.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3108960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3090672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" y="3108960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Slope and intercept both use =SLOPE() and =INTERCEPT() (Y first, X second)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493008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3474720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1560" y="3493008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Predicted-Y formulas reference your slope and intercept cells with $ signs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877056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3858768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1560" y="3877056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Scatter chart includes title, axis labels, and trendline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" y="4261104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4242816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" y="4261104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Trendline has a Forward forecast set so it extends past the data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40080" y="4645152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4626864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1560" y="4645152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Initial post by Friday; two replies by Sunday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" y="5486400"/>
            <a:ext cx="10911535" cy="7772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4400" y="5577840"/>
            <a:ext cx="10362895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STUCK?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5815584"/>
            <a:ext cx="10362895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MAT144.com/topics/1/dq/2 has the Scribe walkthrough, lesson links, and the Excel template download.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" y="6519672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89FC0"/>
                </a:solidFill>
                <a:latin typeface="Calibri"/>
              </a:rPr>
              <a:t>MAT144.com/topics/1/dq/2  ·  Companion Scribe walkthrough on the live page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